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jpe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301" r:id="rId2"/>
    <p:sldId id="256" r:id="rId3"/>
    <p:sldId id="262" r:id="rId4"/>
    <p:sldId id="272" r:id="rId5"/>
    <p:sldId id="257" r:id="rId6"/>
    <p:sldId id="258" r:id="rId7"/>
    <p:sldId id="259" r:id="rId8"/>
    <p:sldId id="260" r:id="rId9"/>
    <p:sldId id="273" r:id="rId10"/>
    <p:sldId id="275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98" r:id="rId19"/>
    <p:sldId id="302" r:id="rId20"/>
    <p:sldId id="282" r:id="rId21"/>
    <p:sldId id="283" r:id="rId22"/>
    <p:sldId id="284" r:id="rId23"/>
    <p:sldId id="285" r:id="rId24"/>
    <p:sldId id="309" r:id="rId25"/>
    <p:sldId id="286" r:id="rId26"/>
    <p:sldId id="287" r:id="rId27"/>
    <p:sldId id="288" r:id="rId28"/>
    <p:sldId id="303" r:id="rId29"/>
    <p:sldId id="290" r:id="rId30"/>
    <p:sldId id="291" r:id="rId31"/>
    <p:sldId id="289" r:id="rId32"/>
    <p:sldId id="292" r:id="rId33"/>
    <p:sldId id="310" r:id="rId34"/>
    <p:sldId id="293" r:id="rId35"/>
    <p:sldId id="306" r:id="rId36"/>
    <p:sldId id="299" r:id="rId37"/>
    <p:sldId id="307" r:id="rId38"/>
    <p:sldId id="304" r:id="rId39"/>
    <p:sldId id="308" r:id="rId40"/>
    <p:sldId id="294" r:id="rId41"/>
    <p:sldId id="305" r:id="rId42"/>
    <p:sldId id="295" r:id="rId43"/>
    <p:sldId id="296" r:id="rId44"/>
    <p:sldId id="261" r:id="rId45"/>
    <p:sldId id="33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8"/>
    <p:restoredTop sz="89764"/>
  </p:normalViewPr>
  <p:slideViewPr>
    <p:cSldViewPr snapToGrid="0" snapToObjects="1">
      <p:cViewPr varScale="1">
        <p:scale>
          <a:sx n="55" d="100"/>
          <a:sy n="55" d="100"/>
        </p:scale>
        <p:origin x="4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Tempo</a:t>
            </a:r>
          </a:p>
          <a:p>
            <a:pPr>
              <a:defRPr>
                <a:solidFill>
                  <a:schemeClr val="bg1"/>
                </a:solidFill>
              </a:defRPr>
            </a:pPr>
            <a:r>
              <a:rPr lang="en-US" dirty="0" err="1">
                <a:solidFill>
                  <a:schemeClr val="bg1"/>
                </a:solidFill>
              </a:rPr>
              <a:t>consumido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11"/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5-E04F-98E6-16C4E4D8CDA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5-E04F-98E6-16C4E4D8CDA6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F5-E04F-98E6-16C4E4D8CDA6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95</c:v>
                </c:pt>
                <c:pt idx="1">
                  <c:v>4.75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F5-E04F-98E6-16C4E4D8C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BA7E8-D707-9243-85BC-448432312F2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7572355-8AD8-1D49-B1E8-CE985983A30D}">
      <dgm:prSet phldrT="[Texto]" custT="1"/>
      <dgm:spPr>
        <a:solidFill>
          <a:srgbClr val="0070C0"/>
        </a:solidFill>
      </dgm:spPr>
      <dgm:t>
        <a:bodyPr anchor="ctr"/>
        <a:lstStyle/>
        <a:p>
          <a:endParaRPr lang="pt-BR" sz="1600" dirty="0"/>
        </a:p>
        <a:p>
          <a:r>
            <a:rPr lang="pt-BR" sz="1600" dirty="0"/>
            <a:t>coleta</a:t>
          </a:r>
        </a:p>
      </dgm:t>
    </dgm:pt>
    <dgm:pt modelId="{F0485280-07BD-014D-B2FD-C7106D764A2C}" type="parTrans" cxnId="{21B391A0-9D9B-714D-8F2A-81571F4B0F15}">
      <dgm:prSet/>
      <dgm:spPr/>
      <dgm:t>
        <a:bodyPr/>
        <a:lstStyle/>
        <a:p>
          <a:endParaRPr lang="pt-BR"/>
        </a:p>
      </dgm:t>
    </dgm:pt>
    <dgm:pt modelId="{C98758CF-51DE-DD44-BEB0-3E24877E97AB}" type="sibTrans" cxnId="{21B391A0-9D9B-714D-8F2A-81571F4B0F15}">
      <dgm:prSet/>
      <dgm:spPr/>
      <dgm:t>
        <a:bodyPr/>
        <a:lstStyle/>
        <a:p>
          <a:endParaRPr lang="pt-BR"/>
        </a:p>
      </dgm:t>
    </dgm:pt>
    <dgm:pt modelId="{89B0BB04-66D2-C54C-BDB0-F31B7BF1C103}">
      <dgm:prSet phldrT="[Texto]" custT="1"/>
      <dgm:spPr>
        <a:solidFill>
          <a:srgbClr val="00B050"/>
        </a:solidFill>
      </dgm:spPr>
      <dgm:t>
        <a:bodyPr/>
        <a:lstStyle/>
        <a:p>
          <a:endParaRPr lang="pt-BR" sz="1600" dirty="0"/>
        </a:p>
        <a:p>
          <a:r>
            <a:rPr lang="pt-BR" sz="1600" dirty="0"/>
            <a:t>análise</a:t>
          </a:r>
          <a:endParaRPr lang="pt-BR" sz="1800" dirty="0"/>
        </a:p>
      </dgm:t>
    </dgm:pt>
    <dgm:pt modelId="{A387C9F2-2E74-7441-A127-8FB944FCFBD1}" type="parTrans" cxnId="{469EC337-EE38-1F4C-8D4B-8BC15E42962B}">
      <dgm:prSet/>
      <dgm:spPr/>
      <dgm:t>
        <a:bodyPr/>
        <a:lstStyle/>
        <a:p>
          <a:endParaRPr lang="pt-BR"/>
        </a:p>
      </dgm:t>
    </dgm:pt>
    <dgm:pt modelId="{E7CC1A6F-F0E1-3549-B643-B12CEEC0ACCC}" type="sibTrans" cxnId="{469EC337-EE38-1F4C-8D4B-8BC15E42962B}">
      <dgm:prSet/>
      <dgm:spPr/>
      <dgm:t>
        <a:bodyPr/>
        <a:lstStyle/>
        <a:p>
          <a:endParaRPr lang="pt-BR"/>
        </a:p>
      </dgm:t>
    </dgm:pt>
    <dgm:pt modelId="{0F9A71EB-F1BE-1D43-ABB7-3D6E1880F80F}">
      <dgm:prSet custT="1"/>
      <dgm:spPr>
        <a:solidFill>
          <a:srgbClr val="7030A0"/>
        </a:solidFill>
      </dgm:spPr>
      <dgm:t>
        <a:bodyPr/>
        <a:lstStyle/>
        <a:p>
          <a:r>
            <a:rPr lang="pt-BR" sz="1600" dirty="0"/>
            <a:t>resultados</a:t>
          </a:r>
          <a:endParaRPr lang="pt-BR" sz="1900" dirty="0"/>
        </a:p>
      </dgm:t>
    </dgm:pt>
    <dgm:pt modelId="{E45D08F5-E754-FE47-B526-FE440A11016D}" type="parTrans" cxnId="{7EE7E8D9-709B-1D4C-ADB6-96DA90737138}">
      <dgm:prSet/>
      <dgm:spPr/>
      <dgm:t>
        <a:bodyPr/>
        <a:lstStyle/>
        <a:p>
          <a:endParaRPr lang="pt-BR"/>
        </a:p>
      </dgm:t>
    </dgm:pt>
    <dgm:pt modelId="{7D65EC0D-5C80-F940-A1C4-D9CCDE89FF99}" type="sibTrans" cxnId="{7EE7E8D9-709B-1D4C-ADB6-96DA90737138}">
      <dgm:prSet/>
      <dgm:spPr/>
      <dgm:t>
        <a:bodyPr/>
        <a:lstStyle/>
        <a:p>
          <a:endParaRPr lang="pt-BR"/>
        </a:p>
      </dgm:t>
    </dgm:pt>
    <dgm:pt modelId="{B288EBA2-4DD2-FC4A-BE90-8AEB0D7BC953}" type="pres">
      <dgm:prSet presAssocID="{6AFBA7E8-D707-9243-85BC-448432312F2E}" presName="linearFlow" presStyleCnt="0">
        <dgm:presLayoutVars>
          <dgm:dir/>
          <dgm:animLvl val="lvl"/>
          <dgm:resizeHandles val="exact"/>
        </dgm:presLayoutVars>
      </dgm:prSet>
      <dgm:spPr/>
    </dgm:pt>
    <dgm:pt modelId="{8ECB3D06-9B14-084C-873B-595E63BA7907}" type="pres">
      <dgm:prSet presAssocID="{47572355-8AD8-1D49-B1E8-CE985983A30D}" presName="composite" presStyleCnt="0"/>
      <dgm:spPr/>
    </dgm:pt>
    <dgm:pt modelId="{D6499BCE-B5E8-F64E-975F-D215960217B1}" type="pres">
      <dgm:prSet presAssocID="{47572355-8AD8-1D49-B1E8-CE985983A30D}" presName="parentText" presStyleLbl="alignNode1" presStyleIdx="0" presStyleCnt="3" custScaleX="152729" custLinFactNeighborX="-76390">
        <dgm:presLayoutVars>
          <dgm:chMax val="1"/>
          <dgm:bulletEnabled val="1"/>
        </dgm:presLayoutVars>
      </dgm:prSet>
      <dgm:spPr/>
    </dgm:pt>
    <dgm:pt modelId="{F2185324-D77B-114D-AE79-DE1525D25314}" type="pres">
      <dgm:prSet presAssocID="{47572355-8AD8-1D49-B1E8-CE985983A30D}" presName="descendantText" presStyleLbl="alignAcc1" presStyleIdx="0" presStyleCnt="3" custScaleX="79404">
        <dgm:presLayoutVars>
          <dgm:bulletEnabled val="1"/>
        </dgm:presLayoutVars>
      </dgm:prSet>
      <dgm:spPr/>
    </dgm:pt>
    <dgm:pt modelId="{95876BF8-B623-814E-ACF1-36F66F941EE6}" type="pres">
      <dgm:prSet presAssocID="{C98758CF-51DE-DD44-BEB0-3E24877E97AB}" presName="sp" presStyleCnt="0"/>
      <dgm:spPr/>
    </dgm:pt>
    <dgm:pt modelId="{8A9D0C1E-251A-8647-8EB8-430FCB192212}" type="pres">
      <dgm:prSet presAssocID="{89B0BB04-66D2-C54C-BDB0-F31B7BF1C103}" presName="composite" presStyleCnt="0"/>
      <dgm:spPr/>
    </dgm:pt>
    <dgm:pt modelId="{45406911-FC57-1240-B098-1FA7F0404C6A}" type="pres">
      <dgm:prSet presAssocID="{89B0BB04-66D2-C54C-BDB0-F31B7BF1C103}" presName="parentText" presStyleLbl="alignNode1" presStyleIdx="1" presStyleCnt="3" custScaleX="152729" custLinFactNeighborX="-76390">
        <dgm:presLayoutVars>
          <dgm:chMax val="1"/>
          <dgm:bulletEnabled val="1"/>
        </dgm:presLayoutVars>
      </dgm:prSet>
      <dgm:spPr/>
    </dgm:pt>
    <dgm:pt modelId="{4F8AE152-FB27-AE49-9BD7-247B0477D9F8}" type="pres">
      <dgm:prSet presAssocID="{89B0BB04-66D2-C54C-BDB0-F31B7BF1C103}" presName="descendantText" presStyleLbl="alignAcc1" presStyleIdx="1" presStyleCnt="3" custScaleX="73263" custLinFactNeighborX="4755" custLinFactNeighborY="1481">
        <dgm:presLayoutVars>
          <dgm:bulletEnabled val="1"/>
        </dgm:presLayoutVars>
      </dgm:prSet>
      <dgm:spPr/>
    </dgm:pt>
    <dgm:pt modelId="{E923AAE5-232D-684F-B207-6A341F0F81A3}" type="pres">
      <dgm:prSet presAssocID="{E7CC1A6F-F0E1-3549-B643-B12CEEC0ACCC}" presName="sp" presStyleCnt="0"/>
      <dgm:spPr/>
    </dgm:pt>
    <dgm:pt modelId="{95FA86C8-C1DB-CC47-8D37-C74BBF7FDD03}" type="pres">
      <dgm:prSet presAssocID="{0F9A71EB-F1BE-1D43-ABB7-3D6E1880F80F}" presName="composite" presStyleCnt="0"/>
      <dgm:spPr/>
    </dgm:pt>
    <dgm:pt modelId="{FC60BEF1-B8F8-E64F-BC2C-EDDF7D8CF147}" type="pres">
      <dgm:prSet presAssocID="{0F9A71EB-F1BE-1D43-ABB7-3D6E1880F80F}" presName="parentText" presStyleLbl="alignNode1" presStyleIdx="2" presStyleCnt="3" custScaleX="152729" custLinFactNeighborX="-76390">
        <dgm:presLayoutVars>
          <dgm:chMax val="1"/>
          <dgm:bulletEnabled val="1"/>
        </dgm:presLayoutVars>
      </dgm:prSet>
      <dgm:spPr/>
    </dgm:pt>
    <dgm:pt modelId="{8AA4941F-6944-824A-B7D1-46B076DDFACA}" type="pres">
      <dgm:prSet presAssocID="{0F9A71EB-F1BE-1D43-ABB7-3D6E1880F80F}" presName="descendantText" presStyleLbl="alignAcc1" presStyleIdx="2" presStyleCnt="3" custScaleX="79523" custLinFactNeighborX="968" custLinFactNeighborY="-1481">
        <dgm:presLayoutVars>
          <dgm:bulletEnabled val="1"/>
        </dgm:presLayoutVars>
      </dgm:prSet>
      <dgm:spPr/>
    </dgm:pt>
  </dgm:ptLst>
  <dgm:cxnLst>
    <dgm:cxn modelId="{CA7A4E2B-1A05-9043-A459-682C2907DB86}" type="presOf" srcId="{6AFBA7E8-D707-9243-85BC-448432312F2E}" destId="{B288EBA2-4DD2-FC4A-BE90-8AEB0D7BC953}" srcOrd="0" destOrd="0" presId="urn:microsoft.com/office/officeart/2005/8/layout/chevron2"/>
    <dgm:cxn modelId="{25A07732-48A3-E14C-A397-78CA3DA097DA}" type="presOf" srcId="{0F9A71EB-F1BE-1D43-ABB7-3D6E1880F80F}" destId="{FC60BEF1-B8F8-E64F-BC2C-EDDF7D8CF147}" srcOrd="0" destOrd="0" presId="urn:microsoft.com/office/officeart/2005/8/layout/chevron2"/>
    <dgm:cxn modelId="{F03EB932-D801-2840-A6E3-FB6F8E0D33E1}" type="presOf" srcId="{89B0BB04-66D2-C54C-BDB0-F31B7BF1C103}" destId="{45406911-FC57-1240-B098-1FA7F0404C6A}" srcOrd="0" destOrd="0" presId="urn:microsoft.com/office/officeart/2005/8/layout/chevron2"/>
    <dgm:cxn modelId="{469EC337-EE38-1F4C-8D4B-8BC15E42962B}" srcId="{6AFBA7E8-D707-9243-85BC-448432312F2E}" destId="{89B0BB04-66D2-C54C-BDB0-F31B7BF1C103}" srcOrd="1" destOrd="0" parTransId="{A387C9F2-2E74-7441-A127-8FB944FCFBD1}" sibTransId="{E7CC1A6F-F0E1-3549-B643-B12CEEC0ACCC}"/>
    <dgm:cxn modelId="{DFBBD155-845A-DA4B-95C7-9C5DA33E4475}" type="presOf" srcId="{47572355-8AD8-1D49-B1E8-CE985983A30D}" destId="{D6499BCE-B5E8-F64E-975F-D215960217B1}" srcOrd="0" destOrd="0" presId="urn:microsoft.com/office/officeart/2005/8/layout/chevron2"/>
    <dgm:cxn modelId="{21B391A0-9D9B-714D-8F2A-81571F4B0F15}" srcId="{6AFBA7E8-D707-9243-85BC-448432312F2E}" destId="{47572355-8AD8-1D49-B1E8-CE985983A30D}" srcOrd="0" destOrd="0" parTransId="{F0485280-07BD-014D-B2FD-C7106D764A2C}" sibTransId="{C98758CF-51DE-DD44-BEB0-3E24877E97AB}"/>
    <dgm:cxn modelId="{7EE7E8D9-709B-1D4C-ADB6-96DA90737138}" srcId="{6AFBA7E8-D707-9243-85BC-448432312F2E}" destId="{0F9A71EB-F1BE-1D43-ABB7-3D6E1880F80F}" srcOrd="2" destOrd="0" parTransId="{E45D08F5-E754-FE47-B526-FE440A11016D}" sibTransId="{7D65EC0D-5C80-F940-A1C4-D9CCDE89FF99}"/>
    <dgm:cxn modelId="{B015868A-1217-2848-BAD9-4C3639DC8AAD}" type="presParOf" srcId="{B288EBA2-4DD2-FC4A-BE90-8AEB0D7BC953}" destId="{8ECB3D06-9B14-084C-873B-595E63BA7907}" srcOrd="0" destOrd="0" presId="urn:microsoft.com/office/officeart/2005/8/layout/chevron2"/>
    <dgm:cxn modelId="{47AF7096-48A8-2441-B9B2-ED88E341AC43}" type="presParOf" srcId="{8ECB3D06-9B14-084C-873B-595E63BA7907}" destId="{D6499BCE-B5E8-F64E-975F-D215960217B1}" srcOrd="0" destOrd="0" presId="urn:microsoft.com/office/officeart/2005/8/layout/chevron2"/>
    <dgm:cxn modelId="{ADBD1215-CD8B-3547-8DB6-1AB338C0F7B5}" type="presParOf" srcId="{8ECB3D06-9B14-084C-873B-595E63BA7907}" destId="{F2185324-D77B-114D-AE79-DE1525D25314}" srcOrd="1" destOrd="0" presId="urn:microsoft.com/office/officeart/2005/8/layout/chevron2"/>
    <dgm:cxn modelId="{B60A9987-96AB-7647-874C-6CF13C84152D}" type="presParOf" srcId="{B288EBA2-4DD2-FC4A-BE90-8AEB0D7BC953}" destId="{95876BF8-B623-814E-ACF1-36F66F941EE6}" srcOrd="1" destOrd="0" presId="urn:microsoft.com/office/officeart/2005/8/layout/chevron2"/>
    <dgm:cxn modelId="{F14AF3E6-F981-4D46-A622-771C3528808C}" type="presParOf" srcId="{B288EBA2-4DD2-FC4A-BE90-8AEB0D7BC953}" destId="{8A9D0C1E-251A-8647-8EB8-430FCB192212}" srcOrd="2" destOrd="0" presId="urn:microsoft.com/office/officeart/2005/8/layout/chevron2"/>
    <dgm:cxn modelId="{4F0B45BB-8CFD-CB40-96E5-5C21E5584F05}" type="presParOf" srcId="{8A9D0C1E-251A-8647-8EB8-430FCB192212}" destId="{45406911-FC57-1240-B098-1FA7F0404C6A}" srcOrd="0" destOrd="0" presId="urn:microsoft.com/office/officeart/2005/8/layout/chevron2"/>
    <dgm:cxn modelId="{88F0B4BE-ADCB-6F4F-995F-E3606EDDED17}" type="presParOf" srcId="{8A9D0C1E-251A-8647-8EB8-430FCB192212}" destId="{4F8AE152-FB27-AE49-9BD7-247B0477D9F8}" srcOrd="1" destOrd="0" presId="urn:microsoft.com/office/officeart/2005/8/layout/chevron2"/>
    <dgm:cxn modelId="{24006742-0A8B-F94D-80A3-5D7CA971BD64}" type="presParOf" srcId="{B288EBA2-4DD2-FC4A-BE90-8AEB0D7BC953}" destId="{E923AAE5-232D-684F-B207-6A341F0F81A3}" srcOrd="3" destOrd="0" presId="urn:microsoft.com/office/officeart/2005/8/layout/chevron2"/>
    <dgm:cxn modelId="{49853C70-4FAE-3C44-A854-C351BB30E6D4}" type="presParOf" srcId="{B288EBA2-4DD2-FC4A-BE90-8AEB0D7BC953}" destId="{95FA86C8-C1DB-CC47-8D37-C74BBF7FDD03}" srcOrd="4" destOrd="0" presId="urn:microsoft.com/office/officeart/2005/8/layout/chevron2"/>
    <dgm:cxn modelId="{FD9759CE-3FC9-5D4B-A20F-DA62E15B5E2E}" type="presParOf" srcId="{95FA86C8-C1DB-CC47-8D37-C74BBF7FDD03}" destId="{FC60BEF1-B8F8-E64F-BC2C-EDDF7D8CF147}" srcOrd="0" destOrd="0" presId="urn:microsoft.com/office/officeart/2005/8/layout/chevron2"/>
    <dgm:cxn modelId="{4C79FE6F-531D-2C43-A766-A0503D1210E1}" type="presParOf" srcId="{95FA86C8-C1DB-CC47-8D37-C74BBF7FDD03}" destId="{8AA4941F-6944-824A-B7D1-46B076DDFA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0CCAF-90B3-3847-B085-C817D92D1DA6}" type="doc">
      <dgm:prSet loTypeId="urn:microsoft.com/office/officeart/2005/8/layout/hProcess10" loCatId="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8B74B498-60CA-DA4C-B2E0-89EA0B2384E1}">
      <dgm:prSet phldrT="[Texto]"/>
      <dgm:spPr/>
      <dgm:t>
        <a:bodyPr/>
        <a:lstStyle/>
        <a:p>
          <a:pPr algn="l"/>
          <a:r>
            <a:rPr lang="pt-BR" sz="1400" dirty="0">
              <a:solidFill>
                <a:srgbClr val="92D050"/>
              </a:solidFill>
            </a:rPr>
            <a:t>Desenho experimental</a:t>
          </a:r>
        </a:p>
      </dgm:t>
    </dgm:pt>
    <dgm:pt modelId="{BA31C66B-68ED-EC4C-985C-039970B980D6}" type="parTrans" cxnId="{9D3A7782-6CF8-BB44-8F15-7C0325CB0C99}">
      <dgm:prSet/>
      <dgm:spPr/>
      <dgm:t>
        <a:bodyPr/>
        <a:lstStyle/>
        <a:p>
          <a:endParaRPr lang="pt-BR"/>
        </a:p>
      </dgm:t>
    </dgm:pt>
    <dgm:pt modelId="{2EF37478-E57D-BD4E-BBF1-309FD4D79886}" type="sibTrans" cxnId="{9D3A7782-6CF8-BB44-8F15-7C0325CB0C99}">
      <dgm:prSet/>
      <dgm:spPr/>
      <dgm:t>
        <a:bodyPr/>
        <a:lstStyle/>
        <a:p>
          <a:endParaRPr lang="pt-BR"/>
        </a:p>
      </dgm:t>
    </dgm:pt>
    <dgm:pt modelId="{D8630CA1-2EF7-B04E-88CF-123B6D7C01AB}">
      <dgm:prSet phldrT="[Texto]" custT="1"/>
      <dgm:spPr/>
      <dgm:t>
        <a:bodyPr/>
        <a:lstStyle/>
        <a:p>
          <a:pPr algn="l"/>
          <a:r>
            <a:rPr lang="pt-BR" sz="1000" dirty="0"/>
            <a:t>Definição de:</a:t>
          </a:r>
        </a:p>
      </dgm:t>
    </dgm:pt>
    <dgm:pt modelId="{F7D06AC0-764A-644C-AEA0-FDF749BD0FD1}" type="parTrans" cxnId="{6EA8840F-AEBF-6A46-A492-F5A066011013}">
      <dgm:prSet/>
      <dgm:spPr/>
      <dgm:t>
        <a:bodyPr/>
        <a:lstStyle/>
        <a:p>
          <a:endParaRPr lang="pt-BR"/>
        </a:p>
      </dgm:t>
    </dgm:pt>
    <dgm:pt modelId="{39D727B4-477B-D74B-BD4E-F7835ABAAC0F}" type="sibTrans" cxnId="{6EA8840F-AEBF-6A46-A492-F5A066011013}">
      <dgm:prSet/>
      <dgm:spPr/>
      <dgm:t>
        <a:bodyPr/>
        <a:lstStyle/>
        <a:p>
          <a:endParaRPr lang="pt-BR"/>
        </a:p>
      </dgm:t>
    </dgm:pt>
    <dgm:pt modelId="{F9619814-6602-2F4B-8499-162C39ADC12B}">
      <dgm:prSet phldrT="[Texto]"/>
      <dgm:spPr/>
      <dgm:t>
        <a:bodyPr/>
        <a:lstStyle/>
        <a:p>
          <a:r>
            <a:rPr lang="pt-BR" sz="1400" dirty="0">
              <a:solidFill>
                <a:srgbClr val="92D050"/>
              </a:solidFill>
            </a:rPr>
            <a:t>Coleta e manutenção</a:t>
          </a:r>
        </a:p>
      </dgm:t>
    </dgm:pt>
    <dgm:pt modelId="{4C4AC118-EE2E-4349-84F9-F08BB6D7CD50}" type="parTrans" cxnId="{2C9EE0F4-0936-9E45-AF04-E23EC666682A}">
      <dgm:prSet/>
      <dgm:spPr/>
      <dgm:t>
        <a:bodyPr/>
        <a:lstStyle/>
        <a:p>
          <a:endParaRPr lang="pt-BR"/>
        </a:p>
      </dgm:t>
    </dgm:pt>
    <dgm:pt modelId="{E5A96043-97ED-2141-AFE6-3C5E5A4F3828}" type="sibTrans" cxnId="{2C9EE0F4-0936-9E45-AF04-E23EC666682A}">
      <dgm:prSet/>
      <dgm:spPr/>
      <dgm:t>
        <a:bodyPr/>
        <a:lstStyle/>
        <a:p>
          <a:endParaRPr lang="pt-BR"/>
        </a:p>
      </dgm:t>
    </dgm:pt>
    <dgm:pt modelId="{3A3C6E47-0CC5-A944-96B4-81572E694BDA}">
      <dgm:prSet phldrT="[Texto]" custT="1"/>
      <dgm:spPr/>
      <dgm:t>
        <a:bodyPr/>
        <a:lstStyle/>
        <a:p>
          <a:r>
            <a:rPr lang="pt-BR" sz="1000" dirty="0"/>
            <a:t>Arquivo de dados</a:t>
          </a:r>
        </a:p>
      </dgm:t>
    </dgm:pt>
    <dgm:pt modelId="{8419ADB7-2310-7C48-A5D3-7EF0F4871389}" type="parTrans" cxnId="{41100CF5-D233-DB44-8192-566E56617647}">
      <dgm:prSet/>
      <dgm:spPr/>
      <dgm:t>
        <a:bodyPr/>
        <a:lstStyle/>
        <a:p>
          <a:endParaRPr lang="pt-BR"/>
        </a:p>
      </dgm:t>
    </dgm:pt>
    <dgm:pt modelId="{34EEC658-952F-4D47-9FC8-DDB6CA8C9A96}" type="sibTrans" cxnId="{41100CF5-D233-DB44-8192-566E56617647}">
      <dgm:prSet/>
      <dgm:spPr/>
      <dgm:t>
        <a:bodyPr/>
        <a:lstStyle/>
        <a:p>
          <a:endParaRPr lang="pt-BR"/>
        </a:p>
      </dgm:t>
    </dgm:pt>
    <dgm:pt modelId="{5A1DA3EE-5484-CD40-B44D-20CE0541DDD5}">
      <dgm:prSet phldrT="[Texto]"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preliminar</a:t>
          </a:r>
        </a:p>
      </dgm:t>
    </dgm:pt>
    <dgm:pt modelId="{B4E1DF11-B4CE-AC48-8384-11392A12DA1F}" type="parTrans" cxnId="{40587191-D316-324E-A992-8514A91B0699}">
      <dgm:prSet/>
      <dgm:spPr/>
      <dgm:t>
        <a:bodyPr/>
        <a:lstStyle/>
        <a:p>
          <a:endParaRPr lang="pt-BR"/>
        </a:p>
      </dgm:t>
    </dgm:pt>
    <dgm:pt modelId="{14C19ACA-5255-2F4A-912A-973069C0BFA9}" type="sibTrans" cxnId="{40587191-D316-324E-A992-8514A91B0699}">
      <dgm:prSet/>
      <dgm:spPr/>
      <dgm:t>
        <a:bodyPr/>
        <a:lstStyle/>
        <a:p>
          <a:endParaRPr lang="pt-BR"/>
        </a:p>
      </dgm:t>
    </dgm:pt>
    <dgm:pt modelId="{13222E22-9722-AC41-9605-7AAAB59A79F4}">
      <dgm:prSet phldrT="[Texto]" custT="1"/>
      <dgm:spPr/>
      <dgm:t>
        <a:bodyPr/>
        <a:lstStyle/>
        <a:p>
          <a:r>
            <a:rPr lang="pt-BR" sz="1000" dirty="0"/>
            <a:t>Correlações</a:t>
          </a:r>
        </a:p>
      </dgm:t>
    </dgm:pt>
    <dgm:pt modelId="{6ED4DB5B-3931-BE4A-95D0-D9925732CECA}" type="parTrans" cxnId="{0A88921C-9E03-2B48-BEDD-116DD295AB00}">
      <dgm:prSet/>
      <dgm:spPr/>
      <dgm:t>
        <a:bodyPr/>
        <a:lstStyle/>
        <a:p>
          <a:endParaRPr lang="pt-BR"/>
        </a:p>
      </dgm:t>
    </dgm:pt>
    <dgm:pt modelId="{597CFB99-37B8-2747-BD63-F14B81B0DB5E}" type="sibTrans" cxnId="{0A88921C-9E03-2B48-BEDD-116DD295AB00}">
      <dgm:prSet/>
      <dgm:spPr/>
      <dgm:t>
        <a:bodyPr/>
        <a:lstStyle/>
        <a:p>
          <a:endParaRPr lang="pt-BR"/>
        </a:p>
      </dgm:t>
    </dgm:pt>
    <dgm:pt modelId="{BC354028-9CDD-6D4C-B5FF-DED4C158E7FB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estatística</a:t>
          </a:r>
        </a:p>
      </dgm:t>
    </dgm:pt>
    <dgm:pt modelId="{52695C52-9CE3-9D4F-A336-D9F3176720CF}" type="parTrans" cxnId="{B9FA2D7F-A731-E34D-9B82-4E26491392FA}">
      <dgm:prSet/>
      <dgm:spPr/>
      <dgm:t>
        <a:bodyPr/>
        <a:lstStyle/>
        <a:p>
          <a:endParaRPr lang="pt-BR"/>
        </a:p>
      </dgm:t>
    </dgm:pt>
    <dgm:pt modelId="{AE4C28EE-0C63-CA45-BF43-C8DBAFBF0221}" type="sibTrans" cxnId="{B9FA2D7F-A731-E34D-9B82-4E26491392FA}">
      <dgm:prSet/>
      <dgm:spPr/>
      <dgm:t>
        <a:bodyPr/>
        <a:lstStyle/>
        <a:p>
          <a:endParaRPr lang="pt-BR"/>
        </a:p>
      </dgm:t>
    </dgm:pt>
    <dgm:pt modelId="{7E605BB7-F723-7C46-A9FF-2FEE27CC60CA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Publicação</a:t>
          </a:r>
        </a:p>
      </dgm:t>
    </dgm:pt>
    <dgm:pt modelId="{F78D1BDE-E2BD-8047-8512-9676B1D06E10}" type="parTrans" cxnId="{90139681-6363-F341-A328-5563F6B87934}">
      <dgm:prSet/>
      <dgm:spPr/>
      <dgm:t>
        <a:bodyPr/>
        <a:lstStyle/>
        <a:p>
          <a:endParaRPr lang="pt-BR"/>
        </a:p>
      </dgm:t>
    </dgm:pt>
    <dgm:pt modelId="{708E0BDD-D1C9-C245-A892-2C53F2103AA9}" type="sibTrans" cxnId="{90139681-6363-F341-A328-5563F6B87934}">
      <dgm:prSet/>
      <dgm:spPr/>
      <dgm:t>
        <a:bodyPr/>
        <a:lstStyle/>
        <a:p>
          <a:endParaRPr lang="pt-BR"/>
        </a:p>
      </dgm:t>
    </dgm:pt>
    <dgm:pt modelId="{6387CC12-D129-DA4A-92C3-FCCA0370BA2C}">
      <dgm:prSet custT="1"/>
      <dgm:spPr/>
      <dgm:t>
        <a:bodyPr/>
        <a:lstStyle/>
        <a:p>
          <a:r>
            <a:rPr lang="pt-BR" sz="1000" dirty="0"/>
            <a:t>Modelagem</a:t>
          </a:r>
        </a:p>
      </dgm:t>
    </dgm:pt>
    <dgm:pt modelId="{936AB7E7-C570-9245-9E83-8883411ADE41}" type="parTrans" cxnId="{43E0DFA5-4FFE-1740-A2EE-C79CD69EBA1C}">
      <dgm:prSet/>
      <dgm:spPr/>
      <dgm:t>
        <a:bodyPr/>
        <a:lstStyle/>
        <a:p>
          <a:endParaRPr lang="pt-BR"/>
        </a:p>
      </dgm:t>
    </dgm:pt>
    <dgm:pt modelId="{690FFDC6-916A-6140-AACA-92B3AA654A6A}" type="sibTrans" cxnId="{43E0DFA5-4FFE-1740-A2EE-C79CD69EBA1C}">
      <dgm:prSet/>
      <dgm:spPr/>
      <dgm:t>
        <a:bodyPr/>
        <a:lstStyle/>
        <a:p>
          <a:endParaRPr lang="pt-BR"/>
        </a:p>
      </dgm:t>
    </dgm:pt>
    <dgm:pt modelId="{E052C3B5-F2AB-AF4C-AA36-522881900DA8}">
      <dgm:prSet custT="1"/>
      <dgm:spPr/>
      <dgm:t>
        <a:bodyPr/>
        <a:lstStyle/>
        <a:p>
          <a:r>
            <a:rPr lang="pt-BR" sz="1000" dirty="0"/>
            <a:t>Combinação de resultados</a:t>
          </a:r>
        </a:p>
      </dgm:t>
    </dgm:pt>
    <dgm:pt modelId="{0655B18D-90A0-5747-95EF-4F591BE91582}" type="parTrans" cxnId="{363C488A-D395-F14E-A6F4-C24B6EAD9A91}">
      <dgm:prSet/>
      <dgm:spPr/>
      <dgm:t>
        <a:bodyPr/>
        <a:lstStyle/>
        <a:p>
          <a:endParaRPr lang="pt-BR"/>
        </a:p>
      </dgm:t>
    </dgm:pt>
    <dgm:pt modelId="{C0FF9053-6F91-7E46-9069-BDD90A1C1BF7}" type="sibTrans" cxnId="{363C488A-D395-F14E-A6F4-C24B6EAD9A91}">
      <dgm:prSet/>
      <dgm:spPr/>
      <dgm:t>
        <a:bodyPr/>
        <a:lstStyle/>
        <a:p>
          <a:endParaRPr lang="pt-BR"/>
        </a:p>
      </dgm:t>
    </dgm:pt>
    <dgm:pt modelId="{8105923A-5284-E446-BD53-E185A779083F}">
      <dgm:prSet phldrT="[Texto]" custT="1"/>
      <dgm:spPr/>
      <dgm:t>
        <a:bodyPr/>
        <a:lstStyle/>
        <a:p>
          <a:r>
            <a:rPr lang="pt-BR" sz="1000" dirty="0"/>
            <a:t>Gráficos</a:t>
          </a:r>
        </a:p>
      </dgm:t>
    </dgm:pt>
    <dgm:pt modelId="{B8F02E44-86AD-C54A-BDC0-AA372C4D1AF3}" type="parTrans" cxnId="{48647D5D-024F-4544-8763-91E1FBA891A7}">
      <dgm:prSet/>
      <dgm:spPr/>
      <dgm:t>
        <a:bodyPr/>
        <a:lstStyle/>
        <a:p>
          <a:endParaRPr lang="pt-BR"/>
        </a:p>
      </dgm:t>
    </dgm:pt>
    <dgm:pt modelId="{F96524F2-3794-A041-A959-B7613B99182B}" type="sibTrans" cxnId="{48647D5D-024F-4544-8763-91E1FBA891A7}">
      <dgm:prSet/>
      <dgm:spPr/>
      <dgm:t>
        <a:bodyPr/>
        <a:lstStyle/>
        <a:p>
          <a:endParaRPr lang="pt-BR"/>
        </a:p>
      </dgm:t>
    </dgm:pt>
    <dgm:pt modelId="{F24997D4-DC10-DF4D-9036-9D7761FA9AF2}">
      <dgm:prSet phldrT="[Texto]" custT="1"/>
      <dgm:spPr/>
      <dgm:t>
        <a:bodyPr/>
        <a:lstStyle/>
        <a:p>
          <a:r>
            <a:rPr lang="pt-BR" sz="1000" dirty="0"/>
            <a:t>Sumários</a:t>
          </a:r>
        </a:p>
      </dgm:t>
    </dgm:pt>
    <dgm:pt modelId="{B8A17028-063C-7149-BA14-6A05486FFA89}" type="parTrans" cxnId="{82240876-8F76-BA4F-92BF-E6496DBB348E}">
      <dgm:prSet/>
      <dgm:spPr/>
      <dgm:t>
        <a:bodyPr/>
        <a:lstStyle/>
        <a:p>
          <a:endParaRPr lang="pt-BR"/>
        </a:p>
      </dgm:t>
    </dgm:pt>
    <dgm:pt modelId="{3E90FE16-B247-614C-BAFF-AA68C43984B1}" type="sibTrans" cxnId="{82240876-8F76-BA4F-92BF-E6496DBB348E}">
      <dgm:prSet/>
      <dgm:spPr/>
      <dgm:t>
        <a:bodyPr/>
        <a:lstStyle/>
        <a:p>
          <a:endParaRPr lang="pt-BR"/>
        </a:p>
      </dgm:t>
    </dgm:pt>
    <dgm:pt modelId="{B41358F5-DC63-AD48-BEDD-7C28CBA197E3}">
      <dgm:prSet custT="1"/>
      <dgm:spPr/>
      <dgm:t>
        <a:bodyPr/>
        <a:lstStyle/>
        <a:p>
          <a:r>
            <a:rPr lang="pt-BR" sz="1000" dirty="0"/>
            <a:t>Interpretação </a:t>
          </a:r>
        </a:p>
      </dgm:t>
    </dgm:pt>
    <dgm:pt modelId="{72F421D0-4BA0-4E42-9473-0B630B787076}" type="parTrans" cxnId="{88A29536-A9FF-884D-8DBE-F28F6EF672AE}">
      <dgm:prSet/>
      <dgm:spPr/>
      <dgm:t>
        <a:bodyPr/>
        <a:lstStyle/>
        <a:p>
          <a:endParaRPr lang="pt-BR"/>
        </a:p>
      </dgm:t>
    </dgm:pt>
    <dgm:pt modelId="{878BD05E-A221-0740-B24C-797522B04BB0}" type="sibTrans" cxnId="{88A29536-A9FF-884D-8DBE-F28F6EF672AE}">
      <dgm:prSet/>
      <dgm:spPr/>
      <dgm:t>
        <a:bodyPr/>
        <a:lstStyle/>
        <a:p>
          <a:endParaRPr lang="pt-BR"/>
        </a:p>
      </dgm:t>
    </dgm:pt>
    <dgm:pt modelId="{4B4343D1-CC03-6943-BF3C-D0DABB42CCD4}">
      <dgm:prSet phldrT="[Texto]" custT="1"/>
      <dgm:spPr/>
      <dgm:t>
        <a:bodyPr/>
        <a:lstStyle/>
        <a:p>
          <a:r>
            <a:rPr lang="pt-BR" sz="1000" dirty="0"/>
            <a:t>Controle de erros e inconsistências</a:t>
          </a:r>
        </a:p>
      </dgm:t>
    </dgm:pt>
    <dgm:pt modelId="{8C01655F-66BB-7C43-94DD-EB3B3543A334}" type="parTrans" cxnId="{7EA3D1EF-FACF-5C44-9707-A90856038F30}">
      <dgm:prSet/>
      <dgm:spPr/>
      <dgm:t>
        <a:bodyPr/>
        <a:lstStyle/>
        <a:p>
          <a:endParaRPr lang="pt-BR"/>
        </a:p>
      </dgm:t>
    </dgm:pt>
    <dgm:pt modelId="{01DE7F98-D297-4048-9D3D-F2362B25B13C}" type="sibTrans" cxnId="{7EA3D1EF-FACF-5C44-9707-A90856038F30}">
      <dgm:prSet/>
      <dgm:spPr/>
      <dgm:t>
        <a:bodyPr/>
        <a:lstStyle/>
        <a:p>
          <a:endParaRPr lang="pt-BR"/>
        </a:p>
      </dgm:t>
    </dgm:pt>
    <dgm:pt modelId="{EA4BABFC-FCD7-5E49-B9FA-76203BD345FD}">
      <dgm:prSet custT="1"/>
      <dgm:spPr/>
      <dgm:t>
        <a:bodyPr/>
        <a:lstStyle/>
        <a:p>
          <a:r>
            <a:rPr lang="pt-BR" sz="1000" dirty="0"/>
            <a:t>Diagnóstico</a:t>
          </a:r>
        </a:p>
      </dgm:t>
    </dgm:pt>
    <dgm:pt modelId="{47C71AAD-55AD-8F4C-B8E3-D519905D6E45}" type="parTrans" cxnId="{4BD7E2DD-17EE-8249-BBB0-AE6E356C167A}">
      <dgm:prSet/>
      <dgm:spPr/>
      <dgm:t>
        <a:bodyPr/>
        <a:lstStyle/>
        <a:p>
          <a:endParaRPr lang="pt-BR"/>
        </a:p>
      </dgm:t>
    </dgm:pt>
    <dgm:pt modelId="{F6DA9D35-B6FD-7542-80D3-420C55D4A2B6}" type="sibTrans" cxnId="{4BD7E2DD-17EE-8249-BBB0-AE6E356C167A}">
      <dgm:prSet/>
      <dgm:spPr/>
      <dgm:t>
        <a:bodyPr/>
        <a:lstStyle/>
        <a:p>
          <a:endParaRPr lang="pt-BR"/>
        </a:p>
      </dgm:t>
    </dgm:pt>
    <dgm:pt modelId="{A3A2A111-6959-434F-9D22-85F9548CB6DC}">
      <dgm:prSet custT="1"/>
      <dgm:spPr/>
      <dgm:t>
        <a:bodyPr/>
        <a:lstStyle/>
        <a:p>
          <a:r>
            <a:rPr lang="pt-BR" sz="1000" dirty="0"/>
            <a:t>Reporte em artigos, livros, etc.</a:t>
          </a:r>
        </a:p>
      </dgm:t>
    </dgm:pt>
    <dgm:pt modelId="{A15EA3C2-B3C0-1448-8640-4153894B2A83}" type="parTrans" cxnId="{BC3233E5-5291-7E41-953C-38C1A5C70BA1}">
      <dgm:prSet/>
      <dgm:spPr/>
      <dgm:t>
        <a:bodyPr/>
        <a:lstStyle/>
        <a:p>
          <a:endParaRPr lang="pt-BR"/>
        </a:p>
      </dgm:t>
    </dgm:pt>
    <dgm:pt modelId="{551631A5-50B7-BC42-B3E4-D79A5D693286}" type="sibTrans" cxnId="{BC3233E5-5291-7E41-953C-38C1A5C70BA1}">
      <dgm:prSet/>
      <dgm:spPr/>
      <dgm:t>
        <a:bodyPr/>
        <a:lstStyle/>
        <a:p>
          <a:endParaRPr lang="pt-BR"/>
        </a:p>
      </dgm:t>
    </dgm:pt>
    <dgm:pt modelId="{A4EBFB5F-12E8-294A-9F57-6B010A9EF649}">
      <dgm:prSet phldrT="[Texto]" custT="1"/>
      <dgm:spPr/>
      <dgm:t>
        <a:bodyPr/>
        <a:lstStyle/>
        <a:p>
          <a:pPr algn="l"/>
          <a:r>
            <a:rPr lang="pt-BR" sz="800" dirty="0"/>
            <a:t>análise estatística</a:t>
          </a:r>
        </a:p>
      </dgm:t>
    </dgm:pt>
    <dgm:pt modelId="{B3A91F41-727C-B346-913A-DE215F654E40}" type="parTrans" cxnId="{80FA15F5-BC80-0E4D-AFA8-F8F37403B7EA}">
      <dgm:prSet/>
      <dgm:spPr/>
      <dgm:t>
        <a:bodyPr/>
        <a:lstStyle/>
        <a:p>
          <a:endParaRPr lang="pt-BR"/>
        </a:p>
      </dgm:t>
    </dgm:pt>
    <dgm:pt modelId="{D1E0CB3F-FAEC-BC4E-A1F3-5AD1E8C70F7C}" type="sibTrans" cxnId="{80FA15F5-BC80-0E4D-AFA8-F8F37403B7EA}">
      <dgm:prSet/>
      <dgm:spPr/>
      <dgm:t>
        <a:bodyPr/>
        <a:lstStyle/>
        <a:p>
          <a:endParaRPr lang="pt-BR"/>
        </a:p>
      </dgm:t>
    </dgm:pt>
    <dgm:pt modelId="{994C7315-1B2B-F74A-836B-B864D3BB4A8C}">
      <dgm:prSet phldrT="[Texto]" custT="1"/>
      <dgm:spPr/>
      <dgm:t>
        <a:bodyPr/>
        <a:lstStyle/>
        <a:p>
          <a:pPr algn="l"/>
          <a:r>
            <a:rPr lang="pt-BR" sz="800" dirty="0"/>
            <a:t>amostragem</a:t>
          </a:r>
        </a:p>
      </dgm:t>
    </dgm:pt>
    <dgm:pt modelId="{C8423F11-7F32-3C4A-8E3A-CA21A0D6C1EA}" type="parTrans" cxnId="{9863A525-0DB3-B049-B33A-82F74B26B9D1}">
      <dgm:prSet/>
      <dgm:spPr/>
      <dgm:t>
        <a:bodyPr/>
        <a:lstStyle/>
        <a:p>
          <a:endParaRPr lang="pt-BR"/>
        </a:p>
      </dgm:t>
    </dgm:pt>
    <dgm:pt modelId="{EAD8E1D8-DA0D-1546-BE4C-230DAEE94FFA}" type="sibTrans" cxnId="{9863A525-0DB3-B049-B33A-82F74B26B9D1}">
      <dgm:prSet/>
      <dgm:spPr/>
      <dgm:t>
        <a:bodyPr/>
        <a:lstStyle/>
        <a:p>
          <a:endParaRPr lang="pt-BR"/>
        </a:p>
      </dgm:t>
    </dgm:pt>
    <dgm:pt modelId="{600C861F-C9E3-6046-9007-6BD9BD2639F1}">
      <dgm:prSet phldrT="[Texto]" custT="1"/>
      <dgm:spPr/>
      <dgm:t>
        <a:bodyPr/>
        <a:lstStyle/>
        <a:p>
          <a:pPr algn="l"/>
          <a:r>
            <a:rPr lang="pt-BR" sz="800" dirty="0"/>
            <a:t>prazos e custos</a:t>
          </a:r>
        </a:p>
      </dgm:t>
    </dgm:pt>
    <dgm:pt modelId="{6148CEC2-82F8-0649-A9DC-19F1E961687F}" type="parTrans" cxnId="{FDF3B5F5-A9E4-494B-96D0-A66B49CAB44F}">
      <dgm:prSet/>
      <dgm:spPr/>
      <dgm:t>
        <a:bodyPr/>
        <a:lstStyle/>
        <a:p>
          <a:endParaRPr lang="pt-BR"/>
        </a:p>
      </dgm:t>
    </dgm:pt>
    <dgm:pt modelId="{719D6E8C-E3E9-2742-A3E7-4D2F0B8C3113}" type="sibTrans" cxnId="{FDF3B5F5-A9E4-494B-96D0-A66B49CAB44F}">
      <dgm:prSet/>
      <dgm:spPr/>
      <dgm:t>
        <a:bodyPr/>
        <a:lstStyle/>
        <a:p>
          <a:endParaRPr lang="pt-BR"/>
        </a:p>
      </dgm:t>
    </dgm:pt>
    <dgm:pt modelId="{46268817-CA18-A141-8435-E537C7960807}">
      <dgm:prSet phldrT="[Texto]" custT="1"/>
      <dgm:spPr/>
      <dgm:t>
        <a:bodyPr/>
        <a:lstStyle/>
        <a:p>
          <a:pPr algn="l"/>
          <a:r>
            <a:rPr lang="pt-BR" sz="800" dirty="0"/>
            <a:t>etc.</a:t>
          </a:r>
        </a:p>
      </dgm:t>
    </dgm:pt>
    <dgm:pt modelId="{64BE211B-FCF8-DC49-BB1A-68DBB02B366D}" type="parTrans" cxnId="{571E6E8E-DBDD-C741-AC91-8F19C5D7353B}">
      <dgm:prSet/>
      <dgm:spPr/>
      <dgm:t>
        <a:bodyPr/>
        <a:lstStyle/>
        <a:p>
          <a:endParaRPr lang="pt-BR"/>
        </a:p>
      </dgm:t>
    </dgm:pt>
    <dgm:pt modelId="{611FFE2C-23BC-8E4A-A11A-6C3806C06DCE}" type="sibTrans" cxnId="{571E6E8E-DBDD-C741-AC91-8F19C5D7353B}">
      <dgm:prSet/>
      <dgm:spPr/>
      <dgm:t>
        <a:bodyPr/>
        <a:lstStyle/>
        <a:p>
          <a:endParaRPr lang="pt-BR"/>
        </a:p>
      </dgm:t>
    </dgm:pt>
    <dgm:pt modelId="{ADAAD4F0-7645-5D46-B283-5AA9ABF5EF39}" type="pres">
      <dgm:prSet presAssocID="{CB40CCAF-90B3-3847-B085-C817D92D1DA6}" presName="Name0" presStyleCnt="0">
        <dgm:presLayoutVars>
          <dgm:dir/>
          <dgm:resizeHandles val="exact"/>
        </dgm:presLayoutVars>
      </dgm:prSet>
      <dgm:spPr/>
    </dgm:pt>
    <dgm:pt modelId="{63055D48-2589-224C-8563-E0269191E683}" type="pres">
      <dgm:prSet presAssocID="{8B74B498-60CA-DA4C-B2E0-89EA0B2384E1}" presName="composite" presStyleCnt="0"/>
      <dgm:spPr/>
    </dgm:pt>
    <dgm:pt modelId="{F55628C6-82B4-D84C-9DBC-EA84D30A2397}" type="pres">
      <dgm:prSet presAssocID="{8B74B498-60CA-DA4C-B2E0-89EA0B2384E1}" presName="imagSh" presStyleLbl="bgImgPlace1" presStyleIdx="0" presStyleCnt="5" custLinFactNeighborY="-357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</dgm:spPr>
    </dgm:pt>
    <dgm:pt modelId="{A622FC4C-B5B1-1F4E-B736-C825E9E1C43B}" type="pres">
      <dgm:prSet presAssocID="{8B74B498-60CA-DA4C-B2E0-89EA0B2384E1}" presName="txNode" presStyleLbl="node1" presStyleIdx="0" presStyleCnt="5">
        <dgm:presLayoutVars>
          <dgm:bulletEnabled val="1"/>
        </dgm:presLayoutVars>
      </dgm:prSet>
      <dgm:spPr/>
    </dgm:pt>
    <dgm:pt modelId="{90A8ABD9-24FF-E947-9700-209E2EBC8911}" type="pres">
      <dgm:prSet presAssocID="{2EF37478-E57D-BD4E-BBF1-309FD4D79886}" presName="sibTrans" presStyleLbl="sibTrans2D1" presStyleIdx="0" presStyleCnt="4"/>
      <dgm:spPr/>
    </dgm:pt>
    <dgm:pt modelId="{2EA280F0-C4F9-DA4C-A44D-4EFB3D861990}" type="pres">
      <dgm:prSet presAssocID="{2EF37478-E57D-BD4E-BBF1-309FD4D79886}" presName="connTx" presStyleLbl="sibTrans2D1" presStyleIdx="0" presStyleCnt="4"/>
      <dgm:spPr/>
    </dgm:pt>
    <dgm:pt modelId="{A74401BB-AFC8-1549-AB7B-CB8A0244BCD8}" type="pres">
      <dgm:prSet presAssocID="{F9619814-6602-2F4B-8499-162C39ADC12B}" presName="composite" presStyleCnt="0"/>
      <dgm:spPr/>
    </dgm:pt>
    <dgm:pt modelId="{90F38BDC-FE57-6845-985E-4C8295DE0FC6}" type="pres">
      <dgm:prSet presAssocID="{F9619814-6602-2F4B-8499-162C39ADC12B}" presName="imagSh" presStyleLbl="bgImgPlace1" presStyleIdx="1" presStyleCnt="5" custLinFactNeighborY="-357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C349822-F215-BE4F-AAEA-1ACE42E60451}" type="pres">
      <dgm:prSet presAssocID="{F9619814-6602-2F4B-8499-162C39ADC12B}" presName="txNode" presStyleLbl="node1" presStyleIdx="1" presStyleCnt="5">
        <dgm:presLayoutVars>
          <dgm:bulletEnabled val="1"/>
        </dgm:presLayoutVars>
      </dgm:prSet>
      <dgm:spPr/>
    </dgm:pt>
    <dgm:pt modelId="{18B80A19-992A-7D41-96E2-0984D678B461}" type="pres">
      <dgm:prSet presAssocID="{E5A96043-97ED-2141-AFE6-3C5E5A4F3828}" presName="sibTrans" presStyleLbl="sibTrans2D1" presStyleIdx="1" presStyleCnt="4"/>
      <dgm:spPr/>
    </dgm:pt>
    <dgm:pt modelId="{00E94CE1-BC99-2F41-9F1C-111FB5EEB5EC}" type="pres">
      <dgm:prSet presAssocID="{E5A96043-97ED-2141-AFE6-3C5E5A4F3828}" presName="connTx" presStyleLbl="sibTrans2D1" presStyleIdx="1" presStyleCnt="4"/>
      <dgm:spPr/>
    </dgm:pt>
    <dgm:pt modelId="{EFEE328D-47F4-FF4A-8DB9-20D2F8B336AE}" type="pres">
      <dgm:prSet presAssocID="{5A1DA3EE-5484-CD40-B44D-20CE0541DDD5}" presName="composite" presStyleCnt="0"/>
      <dgm:spPr/>
    </dgm:pt>
    <dgm:pt modelId="{108BFEED-4ADE-DF46-AEF9-61BA0FDA9301}" type="pres">
      <dgm:prSet presAssocID="{5A1DA3EE-5484-CD40-B44D-20CE0541DDD5}" presName="imagSh" presStyleLbl="bgImgPlace1" presStyleIdx="2" presStyleCnt="5" custLinFactNeighborY="-357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</dgm:spPr>
    </dgm:pt>
    <dgm:pt modelId="{2F97E356-30D8-AD4F-A477-EC23363EFE7B}" type="pres">
      <dgm:prSet presAssocID="{5A1DA3EE-5484-CD40-B44D-20CE0541DDD5}" presName="txNode" presStyleLbl="node1" presStyleIdx="2" presStyleCnt="5">
        <dgm:presLayoutVars>
          <dgm:bulletEnabled val="1"/>
        </dgm:presLayoutVars>
      </dgm:prSet>
      <dgm:spPr/>
    </dgm:pt>
    <dgm:pt modelId="{8A4B45C6-AD6F-2B4E-B08F-7F4C669E83B5}" type="pres">
      <dgm:prSet presAssocID="{14C19ACA-5255-2F4A-912A-973069C0BFA9}" presName="sibTrans" presStyleLbl="sibTrans2D1" presStyleIdx="2" presStyleCnt="4"/>
      <dgm:spPr/>
    </dgm:pt>
    <dgm:pt modelId="{EA8BE267-E63F-2844-8F4B-215136CFFFF1}" type="pres">
      <dgm:prSet presAssocID="{14C19ACA-5255-2F4A-912A-973069C0BFA9}" presName="connTx" presStyleLbl="sibTrans2D1" presStyleIdx="2" presStyleCnt="4"/>
      <dgm:spPr/>
    </dgm:pt>
    <dgm:pt modelId="{6DA1A8D0-5765-2345-96ED-F47E8EC8E4E1}" type="pres">
      <dgm:prSet presAssocID="{BC354028-9CDD-6D4C-B5FF-DED4C158E7FB}" presName="composite" presStyleCnt="0"/>
      <dgm:spPr/>
    </dgm:pt>
    <dgm:pt modelId="{8E18EF1D-32C9-1B43-8B86-4BC241FFCA30}" type="pres">
      <dgm:prSet presAssocID="{BC354028-9CDD-6D4C-B5FF-DED4C158E7FB}" presName="imagSh" presStyleLbl="bgImgPlace1" presStyleIdx="3" presStyleCnt="5" custLinFactNeighborY="-357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2DDF2C19-523D-934F-89E6-3CD5483CAF4D}" type="pres">
      <dgm:prSet presAssocID="{BC354028-9CDD-6D4C-B5FF-DED4C158E7FB}" presName="txNode" presStyleLbl="node1" presStyleIdx="3" presStyleCnt="5">
        <dgm:presLayoutVars>
          <dgm:bulletEnabled val="1"/>
        </dgm:presLayoutVars>
      </dgm:prSet>
      <dgm:spPr/>
    </dgm:pt>
    <dgm:pt modelId="{14B954F5-F6C4-3945-8879-0C6CE14C2A03}" type="pres">
      <dgm:prSet presAssocID="{AE4C28EE-0C63-CA45-BF43-C8DBAFBF0221}" presName="sibTrans" presStyleLbl="sibTrans2D1" presStyleIdx="3" presStyleCnt="4"/>
      <dgm:spPr/>
    </dgm:pt>
    <dgm:pt modelId="{26707393-5B3D-4845-886D-3595076262DC}" type="pres">
      <dgm:prSet presAssocID="{AE4C28EE-0C63-CA45-BF43-C8DBAFBF0221}" presName="connTx" presStyleLbl="sibTrans2D1" presStyleIdx="3" presStyleCnt="4"/>
      <dgm:spPr/>
    </dgm:pt>
    <dgm:pt modelId="{25F225BC-D8E2-3A41-825F-67CAA0AE8995}" type="pres">
      <dgm:prSet presAssocID="{7E605BB7-F723-7C46-A9FF-2FEE27CC60CA}" presName="composite" presStyleCnt="0"/>
      <dgm:spPr/>
    </dgm:pt>
    <dgm:pt modelId="{FA0954C8-8CAD-2748-A763-BC648B8ECB41}" type="pres">
      <dgm:prSet presAssocID="{7E605BB7-F723-7C46-A9FF-2FEE27CC60CA}" presName="imagSh" presStyleLbl="bgImgPlace1" presStyleIdx="4" presStyleCnt="5" custLinFactNeighborY="-3573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</dgm:spPr>
    </dgm:pt>
    <dgm:pt modelId="{EA3A46CA-E57F-F641-AA0D-A5E0CF2B398F}" type="pres">
      <dgm:prSet presAssocID="{7E605BB7-F723-7C46-A9FF-2FEE27CC60CA}" presName="txNode" presStyleLbl="node1" presStyleIdx="4" presStyleCnt="5">
        <dgm:presLayoutVars>
          <dgm:bulletEnabled val="1"/>
        </dgm:presLayoutVars>
      </dgm:prSet>
      <dgm:spPr/>
    </dgm:pt>
  </dgm:ptLst>
  <dgm:cxnLst>
    <dgm:cxn modelId="{02135809-36E7-DA4A-9AAC-8ADF3FABBD54}" type="presOf" srcId="{EA4BABFC-FCD7-5E49-B9FA-76203BD345FD}" destId="{2DDF2C19-523D-934F-89E6-3CD5483CAF4D}" srcOrd="0" destOrd="2" presId="urn:microsoft.com/office/officeart/2005/8/layout/hProcess10"/>
    <dgm:cxn modelId="{56E6190C-AF19-4348-8722-841B4834F6F8}" type="presOf" srcId="{14C19ACA-5255-2F4A-912A-973069C0BFA9}" destId="{8A4B45C6-AD6F-2B4E-B08F-7F4C669E83B5}" srcOrd="0" destOrd="0" presId="urn:microsoft.com/office/officeart/2005/8/layout/hProcess10"/>
    <dgm:cxn modelId="{6EA8840F-AEBF-6A46-A492-F5A066011013}" srcId="{8B74B498-60CA-DA4C-B2E0-89EA0B2384E1}" destId="{D8630CA1-2EF7-B04E-88CF-123B6D7C01AB}" srcOrd="0" destOrd="0" parTransId="{F7D06AC0-764A-644C-AEA0-FDF749BD0FD1}" sibTransId="{39D727B4-477B-D74B-BD4E-F7835ABAAC0F}"/>
    <dgm:cxn modelId="{5FE38010-6630-6548-B556-C160CD34D516}" type="presOf" srcId="{4B4343D1-CC03-6943-BF3C-D0DABB42CCD4}" destId="{1C349822-F215-BE4F-AAEA-1ACE42E60451}" srcOrd="0" destOrd="2" presId="urn:microsoft.com/office/officeart/2005/8/layout/hProcess10"/>
    <dgm:cxn modelId="{36EF0B1A-F551-F848-83D4-DF30716812E3}" type="presOf" srcId="{E5A96043-97ED-2141-AFE6-3C5E5A4F3828}" destId="{18B80A19-992A-7D41-96E2-0984D678B461}" srcOrd="0" destOrd="0" presId="urn:microsoft.com/office/officeart/2005/8/layout/hProcess10"/>
    <dgm:cxn modelId="{6030751C-677F-A848-8788-27604A6E7353}" type="presOf" srcId="{994C7315-1B2B-F74A-836B-B864D3BB4A8C}" destId="{A622FC4C-B5B1-1F4E-B736-C825E9E1C43B}" srcOrd="0" destOrd="2" presId="urn:microsoft.com/office/officeart/2005/8/layout/hProcess10"/>
    <dgm:cxn modelId="{0A88921C-9E03-2B48-BEDD-116DD295AB00}" srcId="{5A1DA3EE-5484-CD40-B44D-20CE0541DDD5}" destId="{13222E22-9722-AC41-9605-7AAAB59A79F4}" srcOrd="2" destOrd="0" parTransId="{6ED4DB5B-3931-BE4A-95D0-D9925732CECA}" sibTransId="{597CFB99-37B8-2747-BD63-F14B81B0DB5E}"/>
    <dgm:cxn modelId="{9102E81D-0F1A-104C-886C-D52781A8170F}" type="presOf" srcId="{BC354028-9CDD-6D4C-B5FF-DED4C158E7FB}" destId="{2DDF2C19-523D-934F-89E6-3CD5483CAF4D}" srcOrd="0" destOrd="0" presId="urn:microsoft.com/office/officeart/2005/8/layout/hProcess10"/>
    <dgm:cxn modelId="{4B49A724-BA9B-ED4D-A0BD-636477DF34DB}" type="presOf" srcId="{2EF37478-E57D-BD4E-BBF1-309FD4D79886}" destId="{90A8ABD9-24FF-E947-9700-209E2EBC8911}" srcOrd="0" destOrd="0" presId="urn:microsoft.com/office/officeart/2005/8/layout/hProcess10"/>
    <dgm:cxn modelId="{9863A525-0DB3-B049-B33A-82F74B26B9D1}" srcId="{D8630CA1-2EF7-B04E-88CF-123B6D7C01AB}" destId="{994C7315-1B2B-F74A-836B-B864D3BB4A8C}" srcOrd="0" destOrd="0" parTransId="{C8423F11-7F32-3C4A-8E3A-CA21A0D6C1EA}" sibTransId="{EAD8E1D8-DA0D-1546-BE4C-230DAEE94FFA}"/>
    <dgm:cxn modelId="{DECDCF27-D5F5-124F-ABAA-C7973407091D}" type="presOf" srcId="{AE4C28EE-0C63-CA45-BF43-C8DBAFBF0221}" destId="{26707393-5B3D-4845-886D-3595076262DC}" srcOrd="1" destOrd="0" presId="urn:microsoft.com/office/officeart/2005/8/layout/hProcess10"/>
    <dgm:cxn modelId="{6E66512B-B9DE-0D45-BE08-C7E143B6DD8B}" type="presOf" srcId="{AE4C28EE-0C63-CA45-BF43-C8DBAFBF0221}" destId="{14B954F5-F6C4-3945-8879-0C6CE14C2A03}" srcOrd="0" destOrd="0" presId="urn:microsoft.com/office/officeart/2005/8/layout/hProcess10"/>
    <dgm:cxn modelId="{88A29536-A9FF-884D-8DBE-F28F6EF672AE}" srcId="{BC354028-9CDD-6D4C-B5FF-DED4C158E7FB}" destId="{B41358F5-DC63-AD48-BEDD-7C28CBA197E3}" srcOrd="2" destOrd="0" parTransId="{72F421D0-4BA0-4E42-9473-0B630B787076}" sibTransId="{878BD05E-A221-0740-B24C-797522B04BB0}"/>
    <dgm:cxn modelId="{190B6848-515B-8F4B-A849-DD205DE7D204}" type="presOf" srcId="{13222E22-9722-AC41-9605-7AAAB59A79F4}" destId="{2F97E356-30D8-AD4F-A477-EC23363EFE7B}" srcOrd="0" destOrd="3" presId="urn:microsoft.com/office/officeart/2005/8/layout/hProcess10"/>
    <dgm:cxn modelId="{6B1D924B-FDA8-DD40-B749-381B14F2C397}" type="presOf" srcId="{E052C3B5-F2AB-AF4C-AA36-522881900DA8}" destId="{EA3A46CA-E57F-F641-AA0D-A5E0CF2B398F}" srcOrd="0" destOrd="1" presId="urn:microsoft.com/office/officeart/2005/8/layout/hProcess10"/>
    <dgm:cxn modelId="{CAC97553-4464-9D43-83C7-ADC77B84DF9A}" type="presOf" srcId="{6387CC12-D129-DA4A-92C3-FCCA0370BA2C}" destId="{2DDF2C19-523D-934F-89E6-3CD5483CAF4D}" srcOrd="0" destOrd="1" presId="urn:microsoft.com/office/officeart/2005/8/layout/hProcess10"/>
    <dgm:cxn modelId="{EC71B55A-1EF9-EF45-965F-2E22342F6FB4}" type="presOf" srcId="{600C861F-C9E3-6046-9007-6BD9BD2639F1}" destId="{A622FC4C-B5B1-1F4E-B736-C825E9E1C43B}" srcOrd="0" destOrd="3" presId="urn:microsoft.com/office/officeart/2005/8/layout/hProcess10"/>
    <dgm:cxn modelId="{48647D5D-024F-4544-8763-91E1FBA891A7}" srcId="{5A1DA3EE-5484-CD40-B44D-20CE0541DDD5}" destId="{8105923A-5284-E446-BD53-E185A779083F}" srcOrd="1" destOrd="0" parTransId="{B8F02E44-86AD-C54A-BDC0-AA372C4D1AF3}" sibTransId="{F96524F2-3794-A041-A959-B7613B99182B}"/>
    <dgm:cxn modelId="{003F7B65-F9CC-8D49-AEEE-D34A0A54F798}" type="presOf" srcId="{F24997D4-DC10-DF4D-9036-9D7761FA9AF2}" destId="{2F97E356-30D8-AD4F-A477-EC23363EFE7B}" srcOrd="0" destOrd="1" presId="urn:microsoft.com/office/officeart/2005/8/layout/hProcess10"/>
    <dgm:cxn modelId="{82240876-8F76-BA4F-92BF-E6496DBB348E}" srcId="{5A1DA3EE-5484-CD40-B44D-20CE0541DDD5}" destId="{F24997D4-DC10-DF4D-9036-9D7761FA9AF2}" srcOrd="0" destOrd="0" parTransId="{B8A17028-063C-7149-BA14-6A05486FFA89}" sibTransId="{3E90FE16-B247-614C-BAFF-AA68C43984B1}"/>
    <dgm:cxn modelId="{B9FA2D7F-A731-E34D-9B82-4E26491392FA}" srcId="{CB40CCAF-90B3-3847-B085-C817D92D1DA6}" destId="{BC354028-9CDD-6D4C-B5FF-DED4C158E7FB}" srcOrd="3" destOrd="0" parTransId="{52695C52-9CE3-9D4F-A336-D9F3176720CF}" sibTransId="{AE4C28EE-0C63-CA45-BF43-C8DBAFBF0221}"/>
    <dgm:cxn modelId="{90139681-6363-F341-A328-5563F6B87934}" srcId="{CB40CCAF-90B3-3847-B085-C817D92D1DA6}" destId="{7E605BB7-F723-7C46-A9FF-2FEE27CC60CA}" srcOrd="4" destOrd="0" parTransId="{F78D1BDE-E2BD-8047-8512-9676B1D06E10}" sibTransId="{708E0BDD-D1C9-C245-A892-2C53F2103AA9}"/>
    <dgm:cxn modelId="{9D3A7782-6CF8-BB44-8F15-7C0325CB0C99}" srcId="{CB40CCAF-90B3-3847-B085-C817D92D1DA6}" destId="{8B74B498-60CA-DA4C-B2E0-89EA0B2384E1}" srcOrd="0" destOrd="0" parTransId="{BA31C66B-68ED-EC4C-985C-039970B980D6}" sibTransId="{2EF37478-E57D-BD4E-BBF1-309FD4D79886}"/>
    <dgm:cxn modelId="{363C488A-D395-F14E-A6F4-C24B6EAD9A91}" srcId="{7E605BB7-F723-7C46-A9FF-2FEE27CC60CA}" destId="{E052C3B5-F2AB-AF4C-AA36-522881900DA8}" srcOrd="0" destOrd="0" parTransId="{0655B18D-90A0-5747-95EF-4F591BE91582}" sibTransId="{C0FF9053-6F91-7E46-9069-BDD90A1C1BF7}"/>
    <dgm:cxn modelId="{1CC9B38C-047A-1A4D-8CA7-079B3292CD73}" type="presOf" srcId="{7E605BB7-F723-7C46-A9FF-2FEE27CC60CA}" destId="{EA3A46CA-E57F-F641-AA0D-A5E0CF2B398F}" srcOrd="0" destOrd="0" presId="urn:microsoft.com/office/officeart/2005/8/layout/hProcess10"/>
    <dgm:cxn modelId="{571E6E8E-DBDD-C741-AC91-8F19C5D7353B}" srcId="{D8630CA1-2EF7-B04E-88CF-123B6D7C01AB}" destId="{46268817-CA18-A141-8435-E537C7960807}" srcOrd="3" destOrd="0" parTransId="{64BE211B-FCF8-DC49-BB1A-68DBB02B366D}" sibTransId="{611FFE2C-23BC-8E4A-A11A-6C3806C06DCE}"/>
    <dgm:cxn modelId="{40587191-D316-324E-A992-8514A91B0699}" srcId="{CB40CCAF-90B3-3847-B085-C817D92D1DA6}" destId="{5A1DA3EE-5484-CD40-B44D-20CE0541DDD5}" srcOrd="2" destOrd="0" parTransId="{B4E1DF11-B4CE-AC48-8384-11392A12DA1F}" sibTransId="{14C19ACA-5255-2F4A-912A-973069C0BFA9}"/>
    <dgm:cxn modelId="{DF7AE59E-C248-204B-B8F2-4564F6321DEB}" type="presOf" srcId="{B41358F5-DC63-AD48-BEDD-7C28CBA197E3}" destId="{2DDF2C19-523D-934F-89E6-3CD5483CAF4D}" srcOrd="0" destOrd="3" presId="urn:microsoft.com/office/officeart/2005/8/layout/hProcess10"/>
    <dgm:cxn modelId="{43E0DFA5-4FFE-1740-A2EE-C79CD69EBA1C}" srcId="{BC354028-9CDD-6D4C-B5FF-DED4C158E7FB}" destId="{6387CC12-D129-DA4A-92C3-FCCA0370BA2C}" srcOrd="0" destOrd="0" parTransId="{936AB7E7-C570-9245-9E83-8883411ADE41}" sibTransId="{690FFDC6-916A-6140-AACA-92B3AA654A6A}"/>
    <dgm:cxn modelId="{851257A9-8578-A947-BE5D-88D83CD74072}" type="presOf" srcId="{5A1DA3EE-5484-CD40-B44D-20CE0541DDD5}" destId="{2F97E356-30D8-AD4F-A477-EC23363EFE7B}" srcOrd="0" destOrd="0" presId="urn:microsoft.com/office/officeart/2005/8/layout/hProcess10"/>
    <dgm:cxn modelId="{3BACFBAF-FC9D-5E4B-9257-710DDDEC9513}" type="presOf" srcId="{8105923A-5284-E446-BD53-E185A779083F}" destId="{2F97E356-30D8-AD4F-A477-EC23363EFE7B}" srcOrd="0" destOrd="2" presId="urn:microsoft.com/office/officeart/2005/8/layout/hProcess10"/>
    <dgm:cxn modelId="{406EB5B3-9059-844E-8EF9-C6B078C7D19D}" type="presOf" srcId="{8B74B498-60CA-DA4C-B2E0-89EA0B2384E1}" destId="{A622FC4C-B5B1-1F4E-B736-C825E9E1C43B}" srcOrd="0" destOrd="0" presId="urn:microsoft.com/office/officeart/2005/8/layout/hProcess10"/>
    <dgm:cxn modelId="{77C6FDB4-D545-8E4B-80E4-F0228B9DBB35}" type="presOf" srcId="{D8630CA1-2EF7-B04E-88CF-123B6D7C01AB}" destId="{A622FC4C-B5B1-1F4E-B736-C825E9E1C43B}" srcOrd="0" destOrd="1" presId="urn:microsoft.com/office/officeart/2005/8/layout/hProcess10"/>
    <dgm:cxn modelId="{5CD17ABF-9B37-064E-957A-8016B0EF4092}" type="presOf" srcId="{F9619814-6602-2F4B-8499-162C39ADC12B}" destId="{1C349822-F215-BE4F-AAEA-1ACE42E60451}" srcOrd="0" destOrd="0" presId="urn:microsoft.com/office/officeart/2005/8/layout/hProcess10"/>
    <dgm:cxn modelId="{1C8B0DC7-1779-6740-953A-45E22F9D16B6}" type="presOf" srcId="{2EF37478-E57D-BD4E-BBF1-309FD4D79886}" destId="{2EA280F0-C4F9-DA4C-A44D-4EFB3D861990}" srcOrd="1" destOrd="0" presId="urn:microsoft.com/office/officeart/2005/8/layout/hProcess10"/>
    <dgm:cxn modelId="{26154FC7-A15E-0F41-BDF0-CD0E4CF690DA}" type="presOf" srcId="{A4EBFB5F-12E8-294A-9F57-6B010A9EF649}" destId="{A622FC4C-B5B1-1F4E-B736-C825E9E1C43B}" srcOrd="0" destOrd="4" presId="urn:microsoft.com/office/officeart/2005/8/layout/hProcess10"/>
    <dgm:cxn modelId="{3C848ACE-A733-5F40-BACC-B3FC2D445299}" type="presOf" srcId="{3A3C6E47-0CC5-A944-96B4-81572E694BDA}" destId="{1C349822-F215-BE4F-AAEA-1ACE42E60451}" srcOrd="0" destOrd="1" presId="urn:microsoft.com/office/officeart/2005/8/layout/hProcess10"/>
    <dgm:cxn modelId="{28AEBAD6-C769-AF4B-B27B-6E923A134397}" type="presOf" srcId="{A3A2A111-6959-434F-9D22-85F9548CB6DC}" destId="{EA3A46CA-E57F-F641-AA0D-A5E0CF2B398F}" srcOrd="0" destOrd="2" presId="urn:microsoft.com/office/officeart/2005/8/layout/hProcess10"/>
    <dgm:cxn modelId="{4AE8BFD9-3543-F841-A1E6-961BA8E00F92}" type="presOf" srcId="{46268817-CA18-A141-8435-E537C7960807}" destId="{A622FC4C-B5B1-1F4E-B736-C825E9E1C43B}" srcOrd="0" destOrd="5" presId="urn:microsoft.com/office/officeart/2005/8/layout/hProcess10"/>
    <dgm:cxn modelId="{4BD7E2DD-17EE-8249-BBB0-AE6E356C167A}" srcId="{BC354028-9CDD-6D4C-B5FF-DED4C158E7FB}" destId="{EA4BABFC-FCD7-5E49-B9FA-76203BD345FD}" srcOrd="1" destOrd="0" parTransId="{47C71AAD-55AD-8F4C-B8E3-D519905D6E45}" sibTransId="{F6DA9D35-B6FD-7542-80D3-420C55D4A2B6}"/>
    <dgm:cxn modelId="{BC3233E5-5291-7E41-953C-38C1A5C70BA1}" srcId="{7E605BB7-F723-7C46-A9FF-2FEE27CC60CA}" destId="{A3A2A111-6959-434F-9D22-85F9548CB6DC}" srcOrd="1" destOrd="0" parTransId="{A15EA3C2-B3C0-1448-8640-4153894B2A83}" sibTransId="{551631A5-50B7-BC42-B3E4-D79A5D693286}"/>
    <dgm:cxn modelId="{955040E9-60A3-7C4E-A35A-7A57601BA5DE}" type="presOf" srcId="{14C19ACA-5255-2F4A-912A-973069C0BFA9}" destId="{EA8BE267-E63F-2844-8F4B-215136CFFFF1}" srcOrd="1" destOrd="0" presId="urn:microsoft.com/office/officeart/2005/8/layout/hProcess10"/>
    <dgm:cxn modelId="{7EA3D1EF-FACF-5C44-9707-A90856038F30}" srcId="{F9619814-6602-2F4B-8499-162C39ADC12B}" destId="{4B4343D1-CC03-6943-BF3C-D0DABB42CCD4}" srcOrd="1" destOrd="0" parTransId="{8C01655F-66BB-7C43-94DD-EB3B3543A334}" sibTransId="{01DE7F98-D297-4048-9D3D-F2362B25B13C}"/>
    <dgm:cxn modelId="{2C9EE0F4-0936-9E45-AF04-E23EC666682A}" srcId="{CB40CCAF-90B3-3847-B085-C817D92D1DA6}" destId="{F9619814-6602-2F4B-8499-162C39ADC12B}" srcOrd="1" destOrd="0" parTransId="{4C4AC118-EE2E-4349-84F9-F08BB6D7CD50}" sibTransId="{E5A96043-97ED-2141-AFE6-3C5E5A4F3828}"/>
    <dgm:cxn modelId="{41100CF5-D233-DB44-8192-566E56617647}" srcId="{F9619814-6602-2F4B-8499-162C39ADC12B}" destId="{3A3C6E47-0CC5-A944-96B4-81572E694BDA}" srcOrd="0" destOrd="0" parTransId="{8419ADB7-2310-7C48-A5D3-7EF0F4871389}" sibTransId="{34EEC658-952F-4D47-9FC8-DDB6CA8C9A96}"/>
    <dgm:cxn modelId="{80FA15F5-BC80-0E4D-AFA8-F8F37403B7EA}" srcId="{D8630CA1-2EF7-B04E-88CF-123B6D7C01AB}" destId="{A4EBFB5F-12E8-294A-9F57-6B010A9EF649}" srcOrd="2" destOrd="0" parTransId="{B3A91F41-727C-B346-913A-DE215F654E40}" sibTransId="{D1E0CB3F-FAEC-BC4E-A1F3-5AD1E8C70F7C}"/>
    <dgm:cxn modelId="{7B2B84F5-B04A-8041-8077-2AA072E20869}" type="presOf" srcId="{CB40CCAF-90B3-3847-B085-C817D92D1DA6}" destId="{ADAAD4F0-7645-5D46-B283-5AA9ABF5EF39}" srcOrd="0" destOrd="0" presId="urn:microsoft.com/office/officeart/2005/8/layout/hProcess10"/>
    <dgm:cxn modelId="{FDF3B5F5-A9E4-494B-96D0-A66B49CAB44F}" srcId="{D8630CA1-2EF7-B04E-88CF-123B6D7C01AB}" destId="{600C861F-C9E3-6046-9007-6BD9BD2639F1}" srcOrd="1" destOrd="0" parTransId="{6148CEC2-82F8-0649-A9DC-19F1E961687F}" sibTransId="{719D6E8C-E3E9-2742-A3E7-4D2F0B8C3113}"/>
    <dgm:cxn modelId="{CFE1D2F5-98B3-AB42-9FFC-ABC22DC456B5}" type="presOf" srcId="{E5A96043-97ED-2141-AFE6-3C5E5A4F3828}" destId="{00E94CE1-BC99-2F41-9F1C-111FB5EEB5EC}" srcOrd="1" destOrd="0" presId="urn:microsoft.com/office/officeart/2005/8/layout/hProcess10"/>
    <dgm:cxn modelId="{E530DFAA-34AA-6849-9E7D-9C10642C1B23}" type="presParOf" srcId="{ADAAD4F0-7645-5D46-B283-5AA9ABF5EF39}" destId="{63055D48-2589-224C-8563-E0269191E683}" srcOrd="0" destOrd="0" presId="urn:microsoft.com/office/officeart/2005/8/layout/hProcess10"/>
    <dgm:cxn modelId="{F290CFCF-2A05-5245-8B4E-4A94D3366EC0}" type="presParOf" srcId="{63055D48-2589-224C-8563-E0269191E683}" destId="{F55628C6-82B4-D84C-9DBC-EA84D30A2397}" srcOrd="0" destOrd="0" presId="urn:microsoft.com/office/officeart/2005/8/layout/hProcess10"/>
    <dgm:cxn modelId="{A54C9424-203B-A34F-8047-DF5C38FA6DB6}" type="presParOf" srcId="{63055D48-2589-224C-8563-E0269191E683}" destId="{A622FC4C-B5B1-1F4E-B736-C825E9E1C43B}" srcOrd="1" destOrd="0" presId="urn:microsoft.com/office/officeart/2005/8/layout/hProcess10"/>
    <dgm:cxn modelId="{EAF12D00-645B-C14F-AAB6-9793B440070D}" type="presParOf" srcId="{ADAAD4F0-7645-5D46-B283-5AA9ABF5EF39}" destId="{90A8ABD9-24FF-E947-9700-209E2EBC8911}" srcOrd="1" destOrd="0" presId="urn:microsoft.com/office/officeart/2005/8/layout/hProcess10"/>
    <dgm:cxn modelId="{7472AE47-5974-5B43-9458-AEE34949F4EC}" type="presParOf" srcId="{90A8ABD9-24FF-E947-9700-209E2EBC8911}" destId="{2EA280F0-C4F9-DA4C-A44D-4EFB3D861990}" srcOrd="0" destOrd="0" presId="urn:microsoft.com/office/officeart/2005/8/layout/hProcess10"/>
    <dgm:cxn modelId="{A476766B-3711-AA43-B4A6-D8BD3F243ECD}" type="presParOf" srcId="{ADAAD4F0-7645-5D46-B283-5AA9ABF5EF39}" destId="{A74401BB-AFC8-1549-AB7B-CB8A0244BCD8}" srcOrd="2" destOrd="0" presId="urn:microsoft.com/office/officeart/2005/8/layout/hProcess10"/>
    <dgm:cxn modelId="{540C5654-FBEE-3141-AEFE-BD88E53C0D73}" type="presParOf" srcId="{A74401BB-AFC8-1549-AB7B-CB8A0244BCD8}" destId="{90F38BDC-FE57-6845-985E-4C8295DE0FC6}" srcOrd="0" destOrd="0" presId="urn:microsoft.com/office/officeart/2005/8/layout/hProcess10"/>
    <dgm:cxn modelId="{BBD18333-9F2A-0A42-B737-999DAAB98AF4}" type="presParOf" srcId="{A74401BB-AFC8-1549-AB7B-CB8A0244BCD8}" destId="{1C349822-F215-BE4F-AAEA-1ACE42E60451}" srcOrd="1" destOrd="0" presId="urn:microsoft.com/office/officeart/2005/8/layout/hProcess10"/>
    <dgm:cxn modelId="{FE6A9F64-2079-5049-9221-8A810E6BFB3A}" type="presParOf" srcId="{ADAAD4F0-7645-5D46-B283-5AA9ABF5EF39}" destId="{18B80A19-992A-7D41-96E2-0984D678B461}" srcOrd="3" destOrd="0" presId="urn:microsoft.com/office/officeart/2005/8/layout/hProcess10"/>
    <dgm:cxn modelId="{52AFCA6B-C2B2-8C48-BA45-79A21802C578}" type="presParOf" srcId="{18B80A19-992A-7D41-96E2-0984D678B461}" destId="{00E94CE1-BC99-2F41-9F1C-111FB5EEB5EC}" srcOrd="0" destOrd="0" presId="urn:microsoft.com/office/officeart/2005/8/layout/hProcess10"/>
    <dgm:cxn modelId="{81638321-5EEF-0A42-9A93-C2FE2B5C5D3A}" type="presParOf" srcId="{ADAAD4F0-7645-5D46-B283-5AA9ABF5EF39}" destId="{EFEE328D-47F4-FF4A-8DB9-20D2F8B336AE}" srcOrd="4" destOrd="0" presId="urn:microsoft.com/office/officeart/2005/8/layout/hProcess10"/>
    <dgm:cxn modelId="{E9446AAE-C92B-E147-AEE0-B9C79F637E0D}" type="presParOf" srcId="{EFEE328D-47F4-FF4A-8DB9-20D2F8B336AE}" destId="{108BFEED-4ADE-DF46-AEF9-61BA0FDA9301}" srcOrd="0" destOrd="0" presId="urn:microsoft.com/office/officeart/2005/8/layout/hProcess10"/>
    <dgm:cxn modelId="{2D177EFB-7AD4-EC43-9D66-5E5818B1DAB0}" type="presParOf" srcId="{EFEE328D-47F4-FF4A-8DB9-20D2F8B336AE}" destId="{2F97E356-30D8-AD4F-A477-EC23363EFE7B}" srcOrd="1" destOrd="0" presId="urn:microsoft.com/office/officeart/2005/8/layout/hProcess10"/>
    <dgm:cxn modelId="{4C7973E6-F230-F84A-8E3C-BE9204C98C7E}" type="presParOf" srcId="{ADAAD4F0-7645-5D46-B283-5AA9ABF5EF39}" destId="{8A4B45C6-AD6F-2B4E-B08F-7F4C669E83B5}" srcOrd="5" destOrd="0" presId="urn:microsoft.com/office/officeart/2005/8/layout/hProcess10"/>
    <dgm:cxn modelId="{621FDBC7-2F61-5F4C-A03A-76E1AF0D941F}" type="presParOf" srcId="{8A4B45C6-AD6F-2B4E-B08F-7F4C669E83B5}" destId="{EA8BE267-E63F-2844-8F4B-215136CFFFF1}" srcOrd="0" destOrd="0" presId="urn:microsoft.com/office/officeart/2005/8/layout/hProcess10"/>
    <dgm:cxn modelId="{DC0832E0-9917-D049-AFDE-FD5F80EDF7CE}" type="presParOf" srcId="{ADAAD4F0-7645-5D46-B283-5AA9ABF5EF39}" destId="{6DA1A8D0-5765-2345-96ED-F47E8EC8E4E1}" srcOrd="6" destOrd="0" presId="urn:microsoft.com/office/officeart/2005/8/layout/hProcess10"/>
    <dgm:cxn modelId="{68E56F97-F9E2-7949-95C4-37D150D93F9D}" type="presParOf" srcId="{6DA1A8D0-5765-2345-96ED-F47E8EC8E4E1}" destId="{8E18EF1D-32C9-1B43-8B86-4BC241FFCA30}" srcOrd="0" destOrd="0" presId="urn:microsoft.com/office/officeart/2005/8/layout/hProcess10"/>
    <dgm:cxn modelId="{62962E93-6984-F343-883F-71786B516AE4}" type="presParOf" srcId="{6DA1A8D0-5765-2345-96ED-F47E8EC8E4E1}" destId="{2DDF2C19-523D-934F-89E6-3CD5483CAF4D}" srcOrd="1" destOrd="0" presId="urn:microsoft.com/office/officeart/2005/8/layout/hProcess10"/>
    <dgm:cxn modelId="{5ADCEFF8-0300-0443-9792-9705A053C15C}" type="presParOf" srcId="{ADAAD4F0-7645-5D46-B283-5AA9ABF5EF39}" destId="{14B954F5-F6C4-3945-8879-0C6CE14C2A03}" srcOrd="7" destOrd="0" presId="urn:microsoft.com/office/officeart/2005/8/layout/hProcess10"/>
    <dgm:cxn modelId="{C1F46C6B-A10E-674B-8960-E1EFE32E39B0}" type="presParOf" srcId="{14B954F5-F6C4-3945-8879-0C6CE14C2A03}" destId="{26707393-5B3D-4845-886D-3595076262DC}" srcOrd="0" destOrd="0" presId="urn:microsoft.com/office/officeart/2005/8/layout/hProcess10"/>
    <dgm:cxn modelId="{6E314273-02C5-0F4C-893B-04DEDCF9CD50}" type="presParOf" srcId="{ADAAD4F0-7645-5D46-B283-5AA9ABF5EF39}" destId="{25F225BC-D8E2-3A41-825F-67CAA0AE8995}" srcOrd="8" destOrd="0" presId="urn:microsoft.com/office/officeart/2005/8/layout/hProcess10"/>
    <dgm:cxn modelId="{D8823E9B-91EB-5640-A1E0-D024601C5ADD}" type="presParOf" srcId="{25F225BC-D8E2-3A41-825F-67CAA0AE8995}" destId="{FA0954C8-8CAD-2748-A763-BC648B8ECB41}" srcOrd="0" destOrd="0" presId="urn:microsoft.com/office/officeart/2005/8/layout/hProcess10"/>
    <dgm:cxn modelId="{D45DBA23-A348-744D-83B6-A3C548EA3A59}" type="presParOf" srcId="{25F225BC-D8E2-3A41-825F-67CAA0AE8995}" destId="{EA3A46CA-E57F-F641-AA0D-A5E0CF2B398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99BCE-B5E8-F64E-975F-D215960217B1}">
      <dsp:nvSpPr>
        <dsp:cNvPr id="0" name=""/>
        <dsp:cNvSpPr/>
      </dsp:nvSpPr>
      <dsp:spPr>
        <a:xfrm rot="5400000">
          <a:off x="311547" y="-37457"/>
          <a:ext cx="1173478" cy="1254569"/>
        </a:xfrm>
        <a:prstGeom prst="chevron">
          <a:avLst/>
        </a:prstGeom>
        <a:solidFill>
          <a:srgbClr val="0070C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coleta</a:t>
          </a:r>
        </a:p>
      </dsp:txBody>
      <dsp:txXfrm rot="-5400000">
        <a:off x="271002" y="3088"/>
        <a:ext cx="1254569" cy="1173478"/>
      </dsp:txXfrm>
    </dsp:sp>
    <dsp:sp modelId="{F2185324-D77B-114D-AE79-DE1525D25314}">
      <dsp:nvSpPr>
        <dsp:cNvPr id="0" name=""/>
        <dsp:cNvSpPr/>
      </dsp:nvSpPr>
      <dsp:spPr>
        <a:xfrm rot="5400000">
          <a:off x="5487797" y="-2738194"/>
          <a:ext cx="763162" cy="62457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06911-FC57-1240-B098-1FA7F0404C6A}">
      <dsp:nvSpPr>
        <dsp:cNvPr id="0" name=""/>
        <dsp:cNvSpPr/>
      </dsp:nvSpPr>
      <dsp:spPr>
        <a:xfrm rot="5400000">
          <a:off x="311547" y="934815"/>
          <a:ext cx="1173478" cy="1254569"/>
        </a:xfrm>
        <a:prstGeom prst="chevron">
          <a:avLst/>
        </a:prstGeom>
        <a:solidFill>
          <a:srgbClr val="00B05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análise</a:t>
          </a:r>
          <a:endParaRPr lang="pt-BR" sz="1800" kern="1200" dirty="0"/>
        </a:p>
      </dsp:txBody>
      <dsp:txXfrm rot="-5400000">
        <a:off x="271002" y="975360"/>
        <a:ext cx="1254569" cy="1173478"/>
      </dsp:txXfrm>
    </dsp:sp>
    <dsp:sp modelId="{4F8AE152-FB27-AE49-9BD7-247B0477D9F8}">
      <dsp:nvSpPr>
        <dsp:cNvPr id="0" name=""/>
        <dsp:cNvSpPr/>
      </dsp:nvSpPr>
      <dsp:spPr>
        <a:xfrm rot="5400000">
          <a:off x="5528925" y="-1290468"/>
          <a:ext cx="762761" cy="531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0BEF1-B8F8-E64F-BC2C-EDDF7D8CF147}">
      <dsp:nvSpPr>
        <dsp:cNvPr id="0" name=""/>
        <dsp:cNvSpPr/>
      </dsp:nvSpPr>
      <dsp:spPr>
        <a:xfrm rot="5400000">
          <a:off x="311547" y="1907087"/>
          <a:ext cx="1173478" cy="1254569"/>
        </a:xfrm>
        <a:prstGeom prst="chevron">
          <a:avLst/>
        </a:prstGeom>
        <a:solidFill>
          <a:srgbClr val="7030A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resultados</a:t>
          </a:r>
          <a:endParaRPr lang="pt-BR" sz="1900" kern="1200" dirty="0"/>
        </a:p>
      </dsp:txBody>
      <dsp:txXfrm rot="-5400000">
        <a:off x="271002" y="1947632"/>
        <a:ext cx="1254569" cy="1173478"/>
      </dsp:txXfrm>
    </dsp:sp>
    <dsp:sp modelId="{8AA4941F-6944-824A-B7D1-46B076DDFACA}">
      <dsp:nvSpPr>
        <dsp:cNvPr id="0" name=""/>
        <dsp:cNvSpPr/>
      </dsp:nvSpPr>
      <dsp:spPr>
        <a:xfrm rot="5400000">
          <a:off x="5570146" y="-814514"/>
          <a:ext cx="762761" cy="6264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628C6-82B4-D84C-9DBC-EA84D30A2397}">
      <dsp:nvSpPr>
        <dsp:cNvPr id="0" name=""/>
        <dsp:cNvSpPr/>
      </dsp:nvSpPr>
      <dsp:spPr>
        <a:xfrm>
          <a:off x="5747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22FC4C-B5B1-1F4E-B736-C825E9E1C43B}">
      <dsp:nvSpPr>
        <dsp:cNvPr id="0" name=""/>
        <dsp:cNvSpPr/>
      </dsp:nvSpPr>
      <dsp:spPr>
        <a:xfrm>
          <a:off x="224472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Desenho experimental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Definição de: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amostragem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prazos e custos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análise estatística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etc.</a:t>
          </a:r>
        </a:p>
      </dsp:txBody>
      <dsp:txXfrm>
        <a:off x="263825" y="1332733"/>
        <a:ext cx="1264891" cy="1264891"/>
      </dsp:txXfrm>
    </dsp:sp>
    <dsp:sp modelId="{90A8ABD9-24FF-E947-9700-209E2EBC8911}">
      <dsp:nvSpPr>
        <dsp:cNvPr id="0" name=""/>
        <dsp:cNvSpPr/>
      </dsp:nvSpPr>
      <dsp:spPr>
        <a:xfrm>
          <a:off x="1608151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608151" y="582071"/>
        <a:ext cx="181164" cy="193709"/>
      </dsp:txXfrm>
    </dsp:sp>
    <dsp:sp modelId="{90F38BDC-FE57-6845-985E-4C8295DE0FC6}">
      <dsp:nvSpPr>
        <dsp:cNvPr id="0" name=""/>
        <dsp:cNvSpPr/>
      </dsp:nvSpPr>
      <dsp:spPr>
        <a:xfrm>
          <a:off x="2088792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C349822-F215-BE4F-AAEA-1ACE42E60451}">
      <dsp:nvSpPr>
        <dsp:cNvPr id="0" name=""/>
        <dsp:cNvSpPr/>
      </dsp:nvSpPr>
      <dsp:spPr>
        <a:xfrm>
          <a:off x="2307518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Coleta e manutenção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Arquivo de dados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Controle de erros e inconsistências</a:t>
          </a:r>
        </a:p>
      </dsp:txBody>
      <dsp:txXfrm>
        <a:off x="2346871" y="1332733"/>
        <a:ext cx="1264891" cy="1264891"/>
      </dsp:txXfrm>
    </dsp:sp>
    <dsp:sp modelId="{18B80A19-992A-7D41-96E2-0984D678B461}">
      <dsp:nvSpPr>
        <dsp:cNvPr id="0" name=""/>
        <dsp:cNvSpPr/>
      </dsp:nvSpPr>
      <dsp:spPr>
        <a:xfrm>
          <a:off x="3691197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691197" y="582071"/>
        <a:ext cx="181164" cy="193709"/>
      </dsp:txXfrm>
    </dsp:sp>
    <dsp:sp modelId="{108BFEED-4ADE-DF46-AEF9-61BA0FDA9301}">
      <dsp:nvSpPr>
        <dsp:cNvPr id="0" name=""/>
        <dsp:cNvSpPr/>
      </dsp:nvSpPr>
      <dsp:spPr>
        <a:xfrm>
          <a:off x="4171838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F97E356-30D8-AD4F-A477-EC23363EFE7B}">
      <dsp:nvSpPr>
        <dsp:cNvPr id="0" name=""/>
        <dsp:cNvSpPr/>
      </dsp:nvSpPr>
      <dsp:spPr>
        <a:xfrm>
          <a:off x="4390563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preliminar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Sumários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Gráficos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Correlações</a:t>
          </a:r>
        </a:p>
      </dsp:txBody>
      <dsp:txXfrm>
        <a:off x="4429916" y="1332733"/>
        <a:ext cx="1264891" cy="1264891"/>
      </dsp:txXfrm>
    </dsp:sp>
    <dsp:sp modelId="{8A4B45C6-AD6F-2B4E-B08F-7F4C669E83B5}">
      <dsp:nvSpPr>
        <dsp:cNvPr id="0" name=""/>
        <dsp:cNvSpPr/>
      </dsp:nvSpPr>
      <dsp:spPr>
        <a:xfrm>
          <a:off x="5774243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5774243" y="582071"/>
        <a:ext cx="181164" cy="193709"/>
      </dsp:txXfrm>
    </dsp:sp>
    <dsp:sp modelId="{8E18EF1D-32C9-1B43-8B86-4BC241FFCA30}">
      <dsp:nvSpPr>
        <dsp:cNvPr id="0" name=""/>
        <dsp:cNvSpPr/>
      </dsp:nvSpPr>
      <dsp:spPr>
        <a:xfrm>
          <a:off x="6254883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DDF2C19-523D-934F-89E6-3CD5483CAF4D}">
      <dsp:nvSpPr>
        <dsp:cNvPr id="0" name=""/>
        <dsp:cNvSpPr/>
      </dsp:nvSpPr>
      <dsp:spPr>
        <a:xfrm>
          <a:off x="6473609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estatística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Modelagem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Diagnóstico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Interpretação </a:t>
          </a:r>
        </a:p>
      </dsp:txBody>
      <dsp:txXfrm>
        <a:off x="6512962" y="1332733"/>
        <a:ext cx="1264891" cy="1264891"/>
      </dsp:txXfrm>
    </dsp:sp>
    <dsp:sp modelId="{14B954F5-F6C4-3945-8879-0C6CE14C2A03}">
      <dsp:nvSpPr>
        <dsp:cNvPr id="0" name=""/>
        <dsp:cNvSpPr/>
      </dsp:nvSpPr>
      <dsp:spPr>
        <a:xfrm>
          <a:off x="7857288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7857288" y="582071"/>
        <a:ext cx="181164" cy="193709"/>
      </dsp:txXfrm>
    </dsp:sp>
    <dsp:sp modelId="{FA0954C8-8CAD-2748-A763-BC648B8ECB41}">
      <dsp:nvSpPr>
        <dsp:cNvPr id="0" name=""/>
        <dsp:cNvSpPr/>
      </dsp:nvSpPr>
      <dsp:spPr>
        <a:xfrm>
          <a:off x="8337929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3A46CA-E57F-F641-AA0D-A5E0CF2B398F}">
      <dsp:nvSpPr>
        <dsp:cNvPr id="0" name=""/>
        <dsp:cNvSpPr/>
      </dsp:nvSpPr>
      <dsp:spPr>
        <a:xfrm>
          <a:off x="8556654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Publicação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Combinação de resultados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Reporte em artigos, livros, etc.</a:t>
          </a:r>
        </a:p>
      </dsp:txBody>
      <dsp:txXfrm>
        <a:off x="8596007" y="1332733"/>
        <a:ext cx="1264891" cy="1264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353CF-890D-FC45-BAA4-584CB7029C04}" type="datetimeFigureOut">
              <a:rPr lang="pt-BR" smtClean="0"/>
              <a:t>18/12/2019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9DB80-334E-8449-A0F4-A75547A9A8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88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5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Meu objetivo é ajuda-los a tomar a decisão certa para fazer uma analise de dados otimizada.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0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Materiais serão compartilhados no meu GitHub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56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99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Tutorial 1</a:t>
            </a:r>
          </a:p>
          <a:p>
            <a:r>
              <a:rPr lang="pt-BR" dirty="0"/>
              <a:t>Tutorial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0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Non-data </a:t>
            </a:r>
            <a:r>
              <a:rPr lang="pt-BR" dirty="0" err="1"/>
              <a:t>ink</a:t>
            </a:r>
            <a:r>
              <a:rPr lang="pt-BR" dirty="0"/>
              <a:t>: “tinta sem dados”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72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995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The Visual Display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Quantitative</a:t>
            </a:r>
            <a:r>
              <a:rPr lang="pt-BR" b="1" dirty="0"/>
              <a:t> </a:t>
            </a:r>
            <a:r>
              <a:rPr lang="pt-BR" b="1" dirty="0" err="1"/>
              <a:t>Information</a:t>
            </a:r>
            <a:endParaRPr lang="pt-BR" b="1" dirty="0"/>
          </a:p>
          <a:p>
            <a:r>
              <a:rPr lang="pt-BR" dirty="0" err="1"/>
              <a:t>Tufte</a:t>
            </a:r>
            <a:r>
              <a:rPr lang="pt-BR" dirty="0"/>
              <a:t> 2001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40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uel-carleial/data-analysis-reference/tree/master/workshops/course2019Fortaleza/materia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hyperlink" Target="https://www.statisticshowto.datasciencecentral.com/" TargetMode="Externa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://www.flaticon.com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CE2FB-B7E1-D246-B817-D026AE0D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95" y="3308581"/>
            <a:ext cx="8686800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Análise de dados em     </a:t>
            </a:r>
            <a:br>
              <a:rPr lang="pt-BR" sz="6000" b="1" dirty="0"/>
            </a:br>
            <a:br>
              <a:rPr lang="pt-BR" sz="4800" dirty="0"/>
            </a:br>
            <a:r>
              <a:rPr lang="pt-BR" dirty="0"/>
              <a:t>uma abordagem prática para análise, visualização e modelagem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ECE2-72FD-2B43-8AD8-6EFDAA447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Samuel Carleial</a:t>
            </a:r>
          </a:p>
          <a:p>
            <a:r>
              <a:rPr lang="pt-BR" dirty="0"/>
              <a:t>Dezembro 2019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2AF0C8-194B-7E47-98F4-F59B824B9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616" y="1581569"/>
            <a:ext cx="928392" cy="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6DC6-E164-1B4A-9AFA-265B94904BF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Como </a:t>
            </a:r>
            <a:r>
              <a:rPr lang="pt-BR" b="1"/>
              <a:t>superar</a:t>
            </a:r>
            <a:r>
              <a:rPr lang="pt-BR"/>
              <a:t> </a:t>
            </a:r>
            <a:br>
              <a:rPr lang="pt-BR"/>
            </a:br>
            <a:r>
              <a:rPr lang="pt-BR"/>
              <a:t>dificuldades em análises de dados ?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A597D75-4AC6-9F4F-B24F-312F4C058610}"/>
              </a:ext>
            </a:extLst>
          </p:cNvPr>
          <p:cNvSpPr txBox="1">
            <a:spLocks/>
          </p:cNvSpPr>
          <p:nvPr/>
        </p:nvSpPr>
        <p:spPr>
          <a:xfrm>
            <a:off x="1141413" y="2338231"/>
            <a:ext cx="9905998" cy="386112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Font typeface="Arial"/>
              <a:buNone/>
            </a:pPr>
            <a:r>
              <a:rPr lang="pt-BR" dirty="0">
                <a:solidFill>
                  <a:srgbClr val="92D050"/>
                </a:solidFill>
              </a:rPr>
              <a:t>Limpar e Controlar dados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Font typeface="Arial"/>
              <a:buNone/>
            </a:pPr>
            <a:r>
              <a:rPr lang="pt-BR" dirty="0">
                <a:solidFill>
                  <a:srgbClr val="92D050"/>
                </a:solidFill>
              </a:rPr>
              <a:t>Protocolar e compartilhar código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None/>
            </a:pPr>
            <a:r>
              <a:rPr lang="pt-BR" dirty="0">
                <a:solidFill>
                  <a:srgbClr val="92D050"/>
                </a:solidFill>
              </a:rPr>
              <a:t>”infelizmente” aprender </a:t>
            </a:r>
            <a:r>
              <a:rPr lang="pt-BR" dirty="0">
                <a:solidFill>
                  <a:srgbClr val="92D050"/>
                </a:solidFill>
                <a:sym typeface="Wingdings" pitchFamily="2" charset="2"/>
              </a:rPr>
              <a:t></a:t>
            </a:r>
            <a:endParaRPr lang="pt-BR" dirty="0">
              <a:solidFill>
                <a:srgbClr val="92D050"/>
              </a:solidFill>
            </a:endParaRPr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None/>
            </a:pPr>
            <a:r>
              <a:rPr lang="pt-BR" dirty="0">
                <a:solidFill>
                  <a:srgbClr val="92D050"/>
                </a:solidFill>
              </a:rPr>
              <a:t>Ter consistência e usar ferramentas eficientes / de código aberto</a:t>
            </a:r>
          </a:p>
          <a:p>
            <a:endParaRPr lang="pt-BR" dirty="0"/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62D897BB-5EFE-A64E-9F51-355DA7601D65}"/>
              </a:ext>
            </a:extLst>
          </p:cNvPr>
          <p:cNvGrpSpPr/>
          <p:nvPr/>
        </p:nvGrpSpPr>
        <p:grpSpPr>
          <a:xfrm>
            <a:off x="6501035" y="1808574"/>
            <a:ext cx="5117827" cy="2836356"/>
            <a:chOff x="6501035" y="1808574"/>
            <a:chExt cx="5117827" cy="28363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33D0A9DA-2AB7-FA48-9DA4-F3FE74A2C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035" y="1808574"/>
              <a:ext cx="5042410" cy="2836356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0304251-0486-D64D-9A9F-386DCC578B2E}"/>
                </a:ext>
              </a:extLst>
            </p:cNvPr>
            <p:cNvSpPr txBox="1"/>
            <p:nvPr/>
          </p:nvSpPr>
          <p:spPr>
            <a:xfrm>
              <a:off x="7139228" y="1809360"/>
              <a:ext cx="44796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Porta dos desesperados (Sérgio Malandro)</a:t>
              </a:r>
            </a:p>
            <a:p>
              <a:pPr algn="r"/>
              <a:r>
                <a:rPr lang="pt-BR" sz="1000" dirty="0"/>
                <a:t>Fonte: </a:t>
              </a:r>
              <a:r>
                <a:rPr lang="pt-BR" sz="1000" dirty="0" err="1"/>
                <a:t>http</a:t>
              </a:r>
              <a:r>
                <a:rPr lang="pt-BR" sz="1000" dirty="0"/>
                <a:t>://</a:t>
              </a:r>
              <a:r>
                <a:rPr lang="pt-BR" sz="1000" dirty="0" err="1"/>
                <a:t>www.sodapop.com.br</a:t>
              </a:r>
              <a:endParaRPr lang="pt-BR" sz="1000" dirty="0"/>
            </a:p>
            <a:p>
              <a:pPr algn="r"/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D8AFBF0A-E35A-164B-A8A1-1AAF47673DD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 agora ?</a:t>
            </a:r>
            <a:endParaRPr lang="pt-BR" dirty="0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45CE7E44-685B-5343-8C0C-57036ABB5827}"/>
              </a:ext>
            </a:extLst>
          </p:cNvPr>
          <p:cNvSpPr/>
          <p:nvPr/>
        </p:nvSpPr>
        <p:spPr>
          <a:xfrm>
            <a:off x="6501035" y="4899596"/>
            <a:ext cx="5042411" cy="88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Tomada de decisão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406DFE5-7092-D24A-899D-4D2473ABECE0}"/>
              </a:ext>
            </a:extLst>
          </p:cNvPr>
          <p:cNvGrpSpPr/>
          <p:nvPr/>
        </p:nvGrpSpPr>
        <p:grpSpPr>
          <a:xfrm>
            <a:off x="485120" y="1770866"/>
            <a:ext cx="5713331" cy="4314989"/>
            <a:chOff x="485120" y="1770866"/>
            <a:chExt cx="5713331" cy="4314989"/>
          </a:xfrm>
        </p:grpSpPr>
        <p:pic>
          <p:nvPicPr>
            <p:cNvPr id="2" name="Espaço Reservado para Conteúdo 4">
              <a:extLst>
                <a:ext uri="{FF2B5EF4-FFF2-40B4-BE49-F238E27FC236}">
                  <a16:creationId xmlns:a16="http://schemas.microsoft.com/office/drawing/2014/main" id="{D61BBABE-F812-244D-9D8C-B08AE7FA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20" y="1808574"/>
              <a:ext cx="5675622" cy="42772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DD41F39-51B9-C949-A507-AC40602DBA9A}"/>
                </a:ext>
              </a:extLst>
            </p:cNvPr>
            <p:cNvSpPr txBox="1"/>
            <p:nvPr/>
          </p:nvSpPr>
          <p:spPr>
            <a:xfrm>
              <a:off x="1718817" y="1770866"/>
              <a:ext cx="4479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 </a:t>
              </a:r>
              <a:r>
                <a:rPr lang="pt-BR" sz="1000" dirty="0" err="1"/>
                <a:t>lisavandore.files.wordpress.com</a:t>
              </a:r>
              <a:endParaRPr lang="pt-BR" sz="1000" dirty="0"/>
            </a:p>
            <a:p>
              <a:pPr algn="r"/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E0B33DF-5B66-EB43-81F3-1B9824F3614E}"/>
                </a:ext>
              </a:extLst>
            </p:cNvPr>
            <p:cNvSpPr/>
            <p:nvPr/>
          </p:nvSpPr>
          <p:spPr>
            <a:xfrm>
              <a:off x="924674" y="2044557"/>
              <a:ext cx="4068566" cy="470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rgbClr val="FFC000"/>
                  </a:solidFill>
                </a:rPr>
                <a:t>O QUÊ ESCOLHER ?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E50DB0-A063-E349-A94E-B52AA9AC3DCD}"/>
                </a:ext>
              </a:extLst>
            </p:cNvPr>
            <p:cNvSpPr/>
            <p:nvPr/>
          </p:nvSpPr>
          <p:spPr>
            <a:xfrm>
              <a:off x="924674" y="4560014"/>
              <a:ext cx="4068566" cy="470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rgbClr val="FFC000"/>
                  </a:solidFill>
                </a:rPr>
                <a:t>SÃO MUITAS OPÇÕES ....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88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98DE6B-601A-C547-B4AB-679C3153E15E}"/>
              </a:ext>
            </a:extLst>
          </p:cNvPr>
          <p:cNvSpPr/>
          <p:nvPr/>
        </p:nvSpPr>
        <p:spPr>
          <a:xfrm>
            <a:off x="9816863" y="968929"/>
            <a:ext cx="901701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1E139D-EEAB-CE43-94E0-ED60BA67A6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 dirty="0"/>
              <a:t>Ferramentas para analisar dados</a:t>
            </a:r>
            <a:br>
              <a:rPr lang="pt-BR" b="1" dirty="0"/>
            </a:br>
            <a:r>
              <a:rPr lang="pt-BR" b="1" dirty="0"/>
              <a:t>controle de versões</a:t>
            </a:r>
            <a:endParaRPr lang="pt-BR" dirty="0"/>
          </a:p>
        </p:txBody>
      </p:sp>
      <p:pic>
        <p:nvPicPr>
          <p:cNvPr id="4" name="Espaço Reservado para Conteúdo 11">
            <a:extLst>
              <a:ext uri="{FF2B5EF4-FFF2-40B4-BE49-F238E27FC236}">
                <a16:creationId xmlns:a16="http://schemas.microsoft.com/office/drawing/2014/main" id="{0847FF37-64D8-174C-BB48-D699E726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63" y="968929"/>
            <a:ext cx="901700" cy="901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D15506-7897-F041-BCE7-17828B8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60" y="954379"/>
            <a:ext cx="916250" cy="91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1EBB85-85D1-1944-A7D1-92C82FD9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16" y="2468383"/>
            <a:ext cx="5527388" cy="4041797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BE41822-EF0F-8C48-9332-B8074F83263E}"/>
              </a:ext>
            </a:extLst>
          </p:cNvPr>
          <p:cNvSpPr txBox="1">
            <a:spLocks/>
          </p:cNvSpPr>
          <p:nvPr/>
        </p:nvSpPr>
        <p:spPr>
          <a:xfrm>
            <a:off x="1141413" y="2583951"/>
            <a:ext cx="5268912" cy="3861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92D050"/>
                </a:solidFill>
              </a:rPr>
              <a:t>Padrão</a:t>
            </a:r>
            <a:r>
              <a:rPr lang="pt-BR" dirty="0"/>
              <a:t> no desenvolvimento de software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92D050"/>
                </a:solidFill>
              </a:rPr>
              <a:t>Fácil</a:t>
            </a:r>
            <a:r>
              <a:rPr lang="pt-BR" dirty="0"/>
              <a:t> registro de mudanças que podem ser manipuladas, revertidas e incluídas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92D050"/>
                </a:solidFill>
              </a:rPr>
              <a:t>Histórico</a:t>
            </a:r>
            <a:r>
              <a:rPr lang="pt-BR" dirty="0"/>
              <a:t> de mudanças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Facilita </a:t>
            </a:r>
            <a:r>
              <a:rPr lang="pt-BR" dirty="0">
                <a:solidFill>
                  <a:srgbClr val="92D050"/>
                </a:solidFill>
              </a:rPr>
              <a:t>colaboração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16E2FF-2AD6-6749-8448-C884064D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1" y="2090244"/>
            <a:ext cx="3675869" cy="4751001"/>
          </a:xfrm>
          <a:prstGeom prst="rect">
            <a:avLst/>
          </a:prstGeom>
        </p:spPr>
      </p:pic>
      <p:sp>
        <p:nvSpPr>
          <p:cNvPr id="5" name="Heptágono 4">
            <a:extLst>
              <a:ext uri="{FF2B5EF4-FFF2-40B4-BE49-F238E27FC236}">
                <a16:creationId xmlns:a16="http://schemas.microsoft.com/office/drawing/2014/main" id="{28C75CD6-63B8-8343-A5FD-49B722B9665C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04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8AF13-F434-A543-BFE0-70B5D670916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protocolos e relatórios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EB183-D8F4-D04C-A825-2F3672441036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5830888" cy="393928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</a:t>
            </a:r>
            <a:r>
              <a:rPr lang="pt-BR" dirty="0">
                <a:solidFill>
                  <a:srgbClr val="92D050"/>
                </a:solidFill>
              </a:rPr>
              <a:t>passo a passo </a:t>
            </a:r>
            <a:r>
              <a:rPr lang="pt-BR" dirty="0"/>
              <a:t>usado na análise</a:t>
            </a:r>
          </a:p>
          <a:p>
            <a:endParaRPr lang="pt-BR" dirty="0"/>
          </a:p>
          <a:p>
            <a:r>
              <a:rPr lang="pt-BR" dirty="0"/>
              <a:t>Para compartilhar resultados entre colaboradores</a:t>
            </a:r>
          </a:p>
          <a:p>
            <a:endParaRPr lang="pt-BR" dirty="0"/>
          </a:p>
          <a:p>
            <a:r>
              <a:rPr lang="pt-BR" dirty="0"/>
              <a:t>Manter um </a:t>
            </a:r>
            <a:r>
              <a:rPr lang="pt-BR" dirty="0">
                <a:solidFill>
                  <a:srgbClr val="92D050"/>
                </a:solidFill>
              </a:rPr>
              <a:t>registro documentado </a:t>
            </a:r>
            <a:r>
              <a:rPr lang="pt-BR" dirty="0"/>
              <a:t>da análise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r</a:t>
            </a:r>
            <a:r>
              <a:rPr lang="pt-BR" dirty="0"/>
              <a:t>, usa-se </a:t>
            </a:r>
            <a:r>
              <a:rPr lang="pt-BR" dirty="0" err="1">
                <a:solidFill>
                  <a:srgbClr val="92D050"/>
                </a:solidFill>
              </a:rPr>
              <a:t>markdown</a:t>
            </a:r>
            <a:r>
              <a:rPr lang="pt-BR" dirty="0"/>
              <a:t>, um sistema que pode produzir documentos com alta qualidade e em diferentes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C93F88-B5CC-D546-859E-54AE730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584" y="2514600"/>
            <a:ext cx="3112827" cy="3142333"/>
          </a:xfrm>
          <a:prstGeom prst="rect">
            <a:avLst/>
          </a:prstGeom>
        </p:spPr>
      </p:pic>
      <p:sp>
        <p:nvSpPr>
          <p:cNvPr id="10" name="Heptágono 9">
            <a:extLst>
              <a:ext uri="{FF2B5EF4-FFF2-40B4-BE49-F238E27FC236}">
                <a16:creationId xmlns:a16="http://schemas.microsoft.com/office/drawing/2014/main" id="{666B5D33-600C-934F-8C93-83756771B59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74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15DF4-0BFC-934B-B8AB-1D08F2E0F84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bancos de dados e repositórios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7CED75-2E83-9A4B-A95D-23CA9F57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6" y="1897233"/>
            <a:ext cx="3256101" cy="20880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56D5EB-CD48-8A4C-948E-166ABFD0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00" y="2254938"/>
            <a:ext cx="5040000" cy="3201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D5800D-8A9F-614F-B732-6EA6611D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89" y="1852354"/>
            <a:ext cx="3600000" cy="21329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E63E35-BB65-EC45-A644-8DC99C0A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6" y="4175331"/>
            <a:ext cx="3202500" cy="2160000"/>
          </a:xfrm>
          <a:prstGeom prst="rect">
            <a:avLst/>
          </a:prstGeom>
        </p:spPr>
      </p:pic>
      <p:sp>
        <p:nvSpPr>
          <p:cNvPr id="9" name="Heptágono 8">
            <a:extLst>
              <a:ext uri="{FF2B5EF4-FFF2-40B4-BE49-F238E27FC236}">
                <a16:creationId xmlns:a16="http://schemas.microsoft.com/office/drawing/2014/main" id="{CE0AED36-C187-9B45-AAE4-C015ABF18B7E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29CE15-8C87-0643-BEF8-B2722DDA0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89" y="4097526"/>
            <a:ext cx="3609628" cy="22378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86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27747-3D72-4D4E-8064-FF7B9EE9AC2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BOAS MANEIRAS</a:t>
            </a:r>
          </a:p>
          <a:p>
            <a:r>
              <a:rPr lang="pt-BR" b="1" dirty="0"/>
              <a:t>Ao programar a sua análise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42A71-EBC2-5A49-AC79-E4BE6AAF6383}"/>
              </a:ext>
            </a:extLst>
          </p:cNvPr>
          <p:cNvSpPr txBox="1">
            <a:spLocks/>
          </p:cNvSpPr>
          <p:nvPr/>
        </p:nvSpPr>
        <p:spPr>
          <a:xfrm>
            <a:off x="709320" y="2736768"/>
            <a:ext cx="2496091" cy="2659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>
                <a:solidFill>
                  <a:srgbClr val="92D050"/>
                </a:solidFill>
              </a:rPr>
              <a:t>Código e estrutura</a:t>
            </a:r>
          </a:p>
          <a:p>
            <a:r>
              <a:rPr lang="pt-BR" dirty="0"/>
              <a:t>Nomenclatura</a:t>
            </a:r>
          </a:p>
          <a:p>
            <a:r>
              <a:rPr lang="pt-BR" dirty="0"/>
              <a:t>Recuos </a:t>
            </a:r>
          </a:p>
          <a:p>
            <a:r>
              <a:rPr lang="pt-BR" dirty="0"/>
              <a:t>Comentários</a:t>
            </a:r>
          </a:p>
          <a:p>
            <a:r>
              <a:rPr lang="pt-BR" dirty="0"/>
              <a:t>Limites de linha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784239-B762-4C40-A55B-61CC54A3B16B}"/>
              </a:ext>
            </a:extLst>
          </p:cNvPr>
          <p:cNvSpPr/>
          <p:nvPr/>
        </p:nvSpPr>
        <p:spPr>
          <a:xfrm>
            <a:off x="4119824" y="5848141"/>
            <a:ext cx="7935829" cy="467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(Martin, 2009)</a:t>
            </a:r>
          </a:p>
          <a:p>
            <a:pPr algn="r"/>
            <a:r>
              <a:rPr lang="pt-BR" sz="1400" i="1" dirty="0"/>
              <a:t>Clean </a:t>
            </a:r>
            <a:r>
              <a:rPr lang="pt-BR" sz="1400" i="1" dirty="0" err="1"/>
              <a:t>code</a:t>
            </a:r>
            <a:r>
              <a:rPr lang="pt-BR" sz="1400" i="1" dirty="0"/>
              <a:t> - a </a:t>
            </a:r>
            <a:r>
              <a:rPr lang="pt-BR" sz="1400" i="1" dirty="0" err="1"/>
              <a:t>handbook</a:t>
            </a:r>
            <a:r>
              <a:rPr lang="pt-BR" sz="1400" i="1" dirty="0"/>
              <a:t>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agile</a:t>
            </a:r>
            <a:r>
              <a:rPr lang="pt-BR" sz="1400" i="1" dirty="0"/>
              <a:t> software </a:t>
            </a:r>
            <a:r>
              <a:rPr lang="pt-BR" sz="1400" i="1" dirty="0" err="1"/>
              <a:t>craftsmanship</a:t>
            </a:r>
            <a:endParaRPr lang="pt-BR" sz="1400" i="1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B90DCF2-4DE9-9C41-888E-EEEF116266B2}"/>
              </a:ext>
            </a:extLst>
          </p:cNvPr>
          <p:cNvSpPr txBox="1">
            <a:spLocks/>
          </p:cNvSpPr>
          <p:nvPr/>
        </p:nvSpPr>
        <p:spPr>
          <a:xfrm>
            <a:off x="3414001" y="2736767"/>
            <a:ext cx="3649977" cy="26591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>
                <a:solidFill>
                  <a:srgbClr val="92D050"/>
                </a:solidFill>
              </a:rPr>
              <a:t>Recursos de funcionalidade</a:t>
            </a:r>
          </a:p>
          <a:p>
            <a:r>
              <a:rPr lang="pt-BR" dirty="0"/>
              <a:t>Realce de texto</a:t>
            </a:r>
          </a:p>
          <a:p>
            <a:r>
              <a:rPr lang="pt-BR" dirty="0"/>
              <a:t>Teclas de atalho</a:t>
            </a:r>
          </a:p>
          <a:p>
            <a:r>
              <a:rPr lang="pt-BR" dirty="0" err="1"/>
              <a:t>Auto-completar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8F262-B1EB-A342-A08C-1F5229FCBD5F}"/>
              </a:ext>
            </a:extLst>
          </p:cNvPr>
          <p:cNvSpPr txBox="1">
            <a:spLocks/>
          </p:cNvSpPr>
          <p:nvPr/>
        </p:nvSpPr>
        <p:spPr>
          <a:xfrm>
            <a:off x="7272569" y="2736766"/>
            <a:ext cx="4044418" cy="2659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>
                <a:solidFill>
                  <a:srgbClr val="92D050"/>
                </a:solidFill>
              </a:rPr>
              <a:t>Outras sugestões</a:t>
            </a:r>
          </a:p>
          <a:p>
            <a:r>
              <a:rPr lang="pt-BR" dirty="0"/>
              <a:t>Use operações de controle</a:t>
            </a:r>
          </a:p>
          <a:p>
            <a:r>
              <a:rPr lang="pt-BR" dirty="0"/>
              <a:t>Evite “hard-</a:t>
            </a:r>
            <a:r>
              <a:rPr lang="pt-BR" dirty="0" err="1"/>
              <a:t>coding</a:t>
            </a:r>
            <a:r>
              <a:rPr lang="pt-BR" dirty="0"/>
              <a:t>”</a:t>
            </a:r>
          </a:p>
          <a:p>
            <a:r>
              <a:rPr lang="pt-BR" dirty="0"/>
              <a:t>Evite loops usando funções já existentes em pacotes</a:t>
            </a:r>
          </a:p>
          <a:p>
            <a:r>
              <a:rPr lang="pt-BR" dirty="0"/>
              <a:t>Busque simplicidade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1" name="Heptágono 10">
            <a:extLst>
              <a:ext uri="{FF2B5EF4-FFF2-40B4-BE49-F238E27FC236}">
                <a16:creationId xmlns:a16="http://schemas.microsoft.com/office/drawing/2014/main" id="{C1CE5171-DEAD-F941-B157-9D4881B0A390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7A263E-ED02-ED46-B399-A2906BEAB356}"/>
              </a:ext>
            </a:extLst>
          </p:cNvPr>
          <p:cNvSpPr/>
          <p:nvPr/>
        </p:nvSpPr>
        <p:spPr>
          <a:xfrm>
            <a:off x="7483653" y="6460326"/>
            <a:ext cx="4572001" cy="29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>
                <a:hlinkClick r:id="rId3"/>
              </a:rPr>
              <a:t>Para mais detalhes aperte aqui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37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71936-EF15-E24D-8756-977DBF12994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CB04A-6161-E447-BE0D-D17FAD65BA20}"/>
              </a:ext>
            </a:extLst>
          </p:cNvPr>
          <p:cNvSpPr txBox="1">
            <a:spLocks/>
          </p:cNvSpPr>
          <p:nvPr/>
        </p:nvSpPr>
        <p:spPr>
          <a:xfrm>
            <a:off x="1155560" y="2232318"/>
            <a:ext cx="5295481" cy="355812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Muitas vezes dados coletados precisam de </a:t>
            </a:r>
            <a:r>
              <a:rPr lang="pt-BR" dirty="0">
                <a:solidFill>
                  <a:srgbClr val="FFC000"/>
                </a:solidFill>
              </a:rPr>
              <a:t>processamento, correção e controle </a:t>
            </a:r>
            <a:r>
              <a:rPr lang="pt-BR" dirty="0"/>
              <a:t>antes de serem usados em análises estatísticas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FFC000"/>
                </a:solidFill>
              </a:rPr>
              <a:t>Transformações, cálculos e outros tipos de manipulação são comuns </a:t>
            </a:r>
            <a:r>
              <a:rPr lang="pt-BR" dirty="0"/>
              <a:t>em análises de dados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Várias referências (</a:t>
            </a:r>
            <a:r>
              <a:rPr lang="pt-BR" dirty="0" err="1"/>
              <a:t>ex</a:t>
            </a:r>
            <a:r>
              <a:rPr lang="pt-BR" dirty="0"/>
              <a:t>: livros e </a:t>
            </a:r>
            <a:r>
              <a:rPr lang="pt-BR" i="1" dirty="0" err="1"/>
              <a:t>cheat</a:t>
            </a:r>
            <a:r>
              <a:rPr lang="pt-BR" i="1" dirty="0"/>
              <a:t> </a:t>
            </a:r>
            <a:r>
              <a:rPr lang="pt-BR" i="1" dirty="0" err="1"/>
              <a:t>sheets</a:t>
            </a:r>
            <a:r>
              <a:rPr lang="pt-BR" i="1" dirty="0"/>
              <a:t>)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F2287C-07DF-514E-BA6F-F37DCC3BE45B}"/>
              </a:ext>
            </a:extLst>
          </p:cNvPr>
          <p:cNvGrpSpPr/>
          <p:nvPr/>
        </p:nvGrpSpPr>
        <p:grpSpPr>
          <a:xfrm>
            <a:off x="1274090" y="5790438"/>
            <a:ext cx="5058420" cy="743777"/>
            <a:chOff x="1141413" y="5768170"/>
            <a:chExt cx="5058420" cy="74377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F9CD4B6-4960-E146-A294-5BF5BF2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5768171"/>
              <a:ext cx="548780" cy="71999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D1089D0-F1C8-4549-AB5D-B3BC36C3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211" y="5790438"/>
              <a:ext cx="549397" cy="720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1A5B1E3-A2B5-B74B-913B-0E225B87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709" y="5768170"/>
              <a:ext cx="555985" cy="72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D279264-F85D-1443-AA9A-AB61A8AD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7712" y="5790438"/>
              <a:ext cx="471272" cy="720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8115E31-6C55-DB49-82DF-674DA1A8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4088" y="5790439"/>
              <a:ext cx="916200" cy="72150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4BBFAC6-E4DF-6F4E-BDC8-1195A576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6310" y="5790542"/>
              <a:ext cx="933523" cy="719895"/>
            </a:xfrm>
            <a:prstGeom prst="rect">
              <a:avLst/>
            </a:prstGeom>
          </p:spPr>
        </p:pic>
      </p:grpSp>
      <p:sp>
        <p:nvSpPr>
          <p:cNvPr id="13" name="Heptágono 12">
            <a:extLst>
              <a:ext uri="{FF2B5EF4-FFF2-40B4-BE49-F238E27FC236}">
                <a16:creationId xmlns:a16="http://schemas.microsoft.com/office/drawing/2014/main" id="{548E8B14-5E81-F14A-8D9A-76FC0B31FA7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41EEFA7-640A-CD47-9F9B-52D9A8DECC2F}"/>
              </a:ext>
            </a:extLst>
          </p:cNvPr>
          <p:cNvGrpSpPr/>
          <p:nvPr/>
        </p:nvGrpSpPr>
        <p:grpSpPr>
          <a:xfrm>
            <a:off x="7244861" y="2807622"/>
            <a:ext cx="4046637" cy="2282499"/>
            <a:chOff x="7244861" y="2807622"/>
            <a:chExt cx="4046637" cy="2282499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EC3C1EB-F9D6-F543-BF05-F394190FF570}"/>
                </a:ext>
              </a:extLst>
            </p:cNvPr>
            <p:cNvGrpSpPr/>
            <p:nvPr/>
          </p:nvGrpSpPr>
          <p:grpSpPr>
            <a:xfrm>
              <a:off x="7244861" y="2807622"/>
              <a:ext cx="3983421" cy="2123698"/>
              <a:chOff x="7244861" y="2807622"/>
              <a:chExt cx="3983421" cy="2123698"/>
            </a:xfrm>
          </p:grpSpPr>
          <p:pic>
            <p:nvPicPr>
              <p:cNvPr id="4" name="Espaço Reservado para Conteúdo 5">
                <a:extLst>
                  <a:ext uri="{FF2B5EF4-FFF2-40B4-BE49-F238E27FC236}">
                    <a16:creationId xmlns:a16="http://schemas.microsoft.com/office/drawing/2014/main" id="{71D118A5-F0DD-E84B-B782-96385DE34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4861" y="3228033"/>
                <a:ext cx="3983421" cy="1703287"/>
              </a:xfrm>
              <a:prstGeom prst="rect">
                <a:avLst/>
              </a:prstGeom>
            </p:spPr>
          </p:pic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72C0D8C-9813-8D49-ADCD-8D9BAA4A0BF2}"/>
                  </a:ext>
                </a:extLst>
              </p:cNvPr>
              <p:cNvSpPr txBox="1"/>
              <p:nvPr/>
            </p:nvSpPr>
            <p:spPr>
              <a:xfrm>
                <a:off x="8040689" y="2807622"/>
                <a:ext cx="23917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100" i="1" dirty="0"/>
                  <a:t>“Data </a:t>
                </a:r>
                <a:r>
                  <a:rPr lang="pt-BR" sz="1100" i="1" dirty="0" err="1"/>
                  <a:t>wrangling</a:t>
                </a:r>
                <a:r>
                  <a:rPr lang="pt-BR" sz="1100" i="1" dirty="0"/>
                  <a:t> / </a:t>
                </a:r>
                <a:r>
                  <a:rPr lang="pt-BR" sz="1100" i="1" dirty="0" err="1"/>
                  <a:t>munging</a:t>
                </a:r>
                <a:r>
                  <a:rPr lang="pt-BR" sz="1100" i="1" dirty="0"/>
                  <a:t>”</a:t>
                </a:r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CD60E94-D00E-744B-BA5E-FA5E3AD797E4}"/>
                </a:ext>
              </a:extLst>
            </p:cNvPr>
            <p:cNvSpPr txBox="1"/>
            <p:nvPr/>
          </p:nvSpPr>
          <p:spPr>
            <a:xfrm>
              <a:off x="8899735" y="4690011"/>
              <a:ext cx="23917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advancedinstitute.ai</a:t>
              </a:r>
              <a:endParaRPr lang="pt-BR" sz="1000" dirty="0"/>
            </a:p>
            <a:p>
              <a:pPr algn="r"/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88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DEA4732-063A-0249-AE41-DB040DEB721F}"/>
              </a:ext>
            </a:extLst>
          </p:cNvPr>
          <p:cNvSpPr txBox="1">
            <a:spLocks/>
          </p:cNvSpPr>
          <p:nvPr/>
        </p:nvSpPr>
        <p:spPr>
          <a:xfrm>
            <a:off x="1245711" y="2257750"/>
            <a:ext cx="9540276" cy="37890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Como facilitar sua vida ao trabalhar com arquivos </a:t>
            </a:r>
          </a:p>
          <a:p>
            <a:pPr marL="0" indent="0">
              <a:buFont typeface="Arial"/>
              <a:buNone/>
            </a:pPr>
            <a:r>
              <a:rPr lang="pt-BR" dirty="0"/>
              <a:t>que estão espalhados no seu computador ?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r>
              <a:rPr lang="pt-BR" dirty="0"/>
              <a:t>Ter um </a:t>
            </a:r>
            <a:r>
              <a:rPr lang="pt-BR" dirty="0">
                <a:solidFill>
                  <a:srgbClr val="92D050"/>
                </a:solidFill>
              </a:rPr>
              <a:t>plano</a:t>
            </a:r>
          </a:p>
          <a:p>
            <a:r>
              <a:rPr lang="pt-BR" dirty="0"/>
              <a:t>Ser </a:t>
            </a:r>
            <a:r>
              <a:rPr lang="pt-BR" dirty="0">
                <a:solidFill>
                  <a:srgbClr val="92D050"/>
                </a:solidFill>
              </a:rPr>
              <a:t>metódico</a:t>
            </a:r>
            <a:r>
              <a:rPr lang="pt-BR" dirty="0"/>
              <a:t> </a:t>
            </a:r>
          </a:p>
          <a:p>
            <a:r>
              <a:rPr lang="pt-BR" dirty="0"/>
              <a:t>Usar as </a:t>
            </a:r>
            <a:r>
              <a:rPr lang="pt-BR" dirty="0">
                <a:solidFill>
                  <a:srgbClr val="92D050"/>
                </a:solidFill>
              </a:rPr>
              <a:t>ferramentas</a:t>
            </a:r>
            <a:r>
              <a:rPr lang="pt-BR" dirty="0"/>
              <a:t> corretas</a:t>
            </a:r>
          </a:p>
          <a:p>
            <a:r>
              <a:rPr lang="pt-BR" dirty="0">
                <a:solidFill>
                  <a:srgbClr val="92D050"/>
                </a:solidFill>
              </a:rPr>
              <a:t>Entender a linguagem </a:t>
            </a:r>
            <a:r>
              <a:rPr lang="pt-BR" dirty="0"/>
              <a:t>de programação</a:t>
            </a:r>
          </a:p>
          <a:p>
            <a:r>
              <a:rPr lang="pt-BR" dirty="0"/>
              <a:t>Extra: usar o terminal (</a:t>
            </a:r>
            <a:r>
              <a:rPr lang="pt-BR" dirty="0" err="1"/>
              <a:t>shell</a:t>
            </a:r>
            <a:r>
              <a:rPr lang="pt-BR" dirty="0"/>
              <a:t>) e expressões regulares (</a:t>
            </a:r>
            <a:r>
              <a:rPr lang="pt-BR" dirty="0" err="1"/>
              <a:t>p</a:t>
            </a:r>
            <a:r>
              <a:rPr lang="pt-BR" dirty="0"/>
              <a:t>/ textos)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13B505-7C07-7946-BB1B-3E649435B367}"/>
              </a:ext>
            </a:extLst>
          </p:cNvPr>
          <p:cNvSpPr/>
          <p:nvPr/>
        </p:nvSpPr>
        <p:spPr>
          <a:xfrm>
            <a:off x="8697440" y="6286473"/>
            <a:ext cx="3354520" cy="477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/>
              <a:t>(</a:t>
            </a:r>
            <a:r>
              <a:rPr lang="pt-BR" sz="1400" dirty="0" err="1"/>
              <a:t>Haddock</a:t>
            </a:r>
            <a:r>
              <a:rPr lang="pt-BR" sz="1400" dirty="0"/>
              <a:t> &amp; </a:t>
            </a:r>
            <a:r>
              <a:rPr lang="pt-BR" sz="1400" dirty="0" err="1"/>
              <a:t>Dunn</a:t>
            </a:r>
            <a:r>
              <a:rPr lang="pt-BR" sz="1400" dirty="0"/>
              <a:t>, 2010)</a:t>
            </a:r>
          </a:p>
          <a:p>
            <a:pPr algn="r"/>
            <a:r>
              <a:rPr lang="pt-BR" sz="1400" dirty="0" err="1"/>
              <a:t>Practical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 for </a:t>
            </a:r>
            <a:r>
              <a:rPr lang="pt-BR" sz="1400" dirty="0" err="1"/>
              <a:t>biologists</a:t>
            </a:r>
            <a:endParaRPr lang="pt-BR" sz="1400" dirty="0"/>
          </a:p>
        </p:txBody>
      </p:sp>
      <p:sp>
        <p:nvSpPr>
          <p:cNvPr id="6" name="Heptágono 5">
            <a:extLst>
              <a:ext uri="{FF2B5EF4-FFF2-40B4-BE49-F238E27FC236}">
                <a16:creationId xmlns:a16="http://schemas.microsoft.com/office/drawing/2014/main" id="{5B54EE21-461A-9D49-B99E-CCEA8814266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98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endParaRPr lang="pt-BR" sz="1800" b="1" dirty="0"/>
          </a:p>
          <a:p>
            <a:endParaRPr lang="pt-BR" sz="1800" b="1" dirty="0"/>
          </a:p>
          <a:p>
            <a:r>
              <a:rPr lang="pt-BR" sz="1800" b="1" dirty="0"/>
              <a:t>Ferramentas para analisar dados</a:t>
            </a:r>
            <a:endParaRPr lang="pt-BR" sz="1800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75487A5-1715-714B-93E2-C7A968C250F3}"/>
              </a:ext>
            </a:extLst>
          </p:cNvPr>
          <p:cNvGrpSpPr/>
          <p:nvPr/>
        </p:nvGrpSpPr>
        <p:grpSpPr>
          <a:xfrm>
            <a:off x="1236910" y="5301029"/>
            <a:ext cx="4243343" cy="914400"/>
            <a:chOff x="1236910" y="5301029"/>
            <a:chExt cx="4243343" cy="9144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A087061-66FC-F842-991B-B1F8C50E2779}"/>
                </a:ext>
              </a:extLst>
            </p:cNvPr>
            <p:cNvSpPr/>
            <p:nvPr/>
          </p:nvSpPr>
          <p:spPr>
            <a:xfrm>
              <a:off x="1236910" y="5301029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 </a:t>
              </a:r>
              <a:r>
                <a:rPr lang="pt-BR" sz="1050" dirty="0" err="1"/>
                <a:t>Rcmdr</a:t>
              </a:r>
              <a:r>
                <a:rPr lang="pt-BR" sz="1050" dirty="0"/>
                <a:t>                                                                  etc.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5F0E2746-83D3-334D-9701-321CDD22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800" y="5438421"/>
              <a:ext cx="1153375" cy="659071"/>
            </a:xfrm>
            <a:prstGeom prst="rect">
              <a:avLst/>
            </a:prstGeom>
          </p:spPr>
        </p:pic>
        <p:pic>
          <p:nvPicPr>
            <p:cNvPr id="8" name="Gráfico 14">
              <a:extLst>
                <a:ext uri="{FF2B5EF4-FFF2-40B4-BE49-F238E27FC236}">
                  <a16:creationId xmlns:a16="http://schemas.microsoft.com/office/drawing/2014/main" id="{A20DB747-D21C-214A-9D4C-4CCEC13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76578" y="5398229"/>
              <a:ext cx="1020271" cy="72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BA80E8D-8651-1B47-86EF-26E3B27BD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03" y="5398229"/>
              <a:ext cx="720000" cy="72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4D8F13-901B-B548-8FC1-F7F10C299922}"/>
              </a:ext>
            </a:extLst>
          </p:cNvPr>
          <p:cNvGrpSpPr/>
          <p:nvPr/>
        </p:nvGrpSpPr>
        <p:grpSpPr>
          <a:xfrm>
            <a:off x="1227674" y="3195856"/>
            <a:ext cx="4243343" cy="949547"/>
            <a:chOff x="1227674" y="3195856"/>
            <a:chExt cx="4243343" cy="94954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1F31917-8276-5049-99B6-499A4AFBDACC}"/>
                </a:ext>
              </a:extLst>
            </p:cNvPr>
            <p:cNvSpPr/>
            <p:nvPr/>
          </p:nvSpPr>
          <p:spPr>
            <a:xfrm>
              <a:off x="1227674" y="3195856"/>
              <a:ext cx="4243343" cy="913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1B73EC3-07D8-C742-9FCB-A83D2592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5802" y="3305673"/>
              <a:ext cx="839730" cy="83973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172464-744A-6E4A-84D8-1F1415FF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10" y="3294189"/>
              <a:ext cx="720000" cy="7200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6194E9C-DED6-1449-8230-E180C882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1327" y="3350933"/>
              <a:ext cx="720000" cy="720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E298A36B-706E-AC4D-94E4-9A47E0E1B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7803" y="3293154"/>
              <a:ext cx="720000" cy="720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EFE029B-2D4E-2B48-9C12-B009B4FE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1188" y="3286288"/>
              <a:ext cx="720000" cy="720000"/>
            </a:xfrm>
            <a:prstGeom prst="rect">
              <a:avLst/>
            </a:prstGeom>
          </p:spPr>
        </p:pic>
      </p:grp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EBE6AA2D-A269-5446-A154-55E0FFA0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073" y="2634028"/>
            <a:ext cx="4876800" cy="3124201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Editores de texto </a:t>
            </a:r>
            <a:r>
              <a:rPr lang="pt-BR" sz="1200" dirty="0"/>
              <a:t>(</a:t>
            </a:r>
            <a:r>
              <a:rPr lang="pt-BR" sz="1200" dirty="0" err="1"/>
              <a:t>auto-completar</a:t>
            </a:r>
            <a:r>
              <a:rPr lang="pt-BR" sz="1200" dirty="0"/>
              <a:t> e realce de texto)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Interface de usuário gráfica (GUI)                e </a:t>
            </a:r>
            <a:r>
              <a:rPr lang="pt-BR" i="1" dirty="0"/>
              <a:t>notebooks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6" name="Espaço Reservado para Conteúdo 25">
            <a:extLst>
              <a:ext uri="{FF2B5EF4-FFF2-40B4-BE49-F238E27FC236}">
                <a16:creationId xmlns:a16="http://schemas.microsoft.com/office/drawing/2014/main" id="{49D3B218-B7F0-784A-BCD3-5EF99B1B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3710" y="2634029"/>
            <a:ext cx="4876800" cy="3124200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Compartilhando dados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Painéis de controle</a:t>
            </a:r>
            <a:r>
              <a:rPr lang="pt-BR" sz="1400" dirty="0"/>
              <a:t> (</a:t>
            </a:r>
            <a:r>
              <a:rPr lang="pt-BR" sz="1400" i="1" dirty="0" err="1"/>
              <a:t>dashboards</a:t>
            </a:r>
            <a:r>
              <a:rPr lang="pt-BR" sz="1400" dirty="0"/>
              <a:t>)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3098C2-E93D-B94E-9E3F-0B715B573465}"/>
              </a:ext>
            </a:extLst>
          </p:cNvPr>
          <p:cNvGrpSpPr/>
          <p:nvPr/>
        </p:nvGrpSpPr>
        <p:grpSpPr>
          <a:xfrm>
            <a:off x="6180258" y="3189088"/>
            <a:ext cx="4243343" cy="914400"/>
            <a:chOff x="6197279" y="3037186"/>
            <a:chExt cx="4243343" cy="9144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6508537D-4745-AE49-A177-F58E6232A714}"/>
                </a:ext>
              </a:extLst>
            </p:cNvPr>
            <p:cNvSpPr/>
            <p:nvPr/>
          </p:nvSpPr>
          <p:spPr>
            <a:xfrm>
              <a:off x="6197279" y="3037186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B7294E1-EC51-684B-9A30-B2C56D64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84158" y="3129436"/>
              <a:ext cx="720000" cy="720000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00B5968-169F-9742-A697-43E47BCB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12398" y="3129436"/>
              <a:ext cx="720000" cy="72000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7A0F380-9601-1C4F-B181-40B712F5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4589" y="3129436"/>
              <a:ext cx="720000" cy="720000"/>
            </a:xfrm>
            <a:prstGeom prst="rect">
              <a:avLst/>
            </a:prstGeom>
          </p:spPr>
        </p:pic>
      </p:grpSp>
      <p:sp>
        <p:nvSpPr>
          <p:cNvPr id="29" name="Heptágono 28">
            <a:extLst>
              <a:ext uri="{FF2B5EF4-FFF2-40B4-BE49-F238E27FC236}">
                <a16:creationId xmlns:a16="http://schemas.microsoft.com/office/drawing/2014/main" id="{8E896B73-F2B5-C64B-82B8-1B91B0283447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7FE564-47F6-EF4B-88D5-8B774CEF61A2}"/>
              </a:ext>
            </a:extLst>
          </p:cNvPr>
          <p:cNvGrpSpPr/>
          <p:nvPr/>
        </p:nvGrpSpPr>
        <p:grpSpPr>
          <a:xfrm>
            <a:off x="6188503" y="5301029"/>
            <a:ext cx="4243343" cy="914400"/>
            <a:chOff x="6281289" y="4376795"/>
            <a:chExt cx="4243343" cy="91440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2FD8F83-3AE9-FA4C-A032-0EE009E62512}"/>
                </a:ext>
              </a:extLst>
            </p:cNvPr>
            <p:cNvSpPr/>
            <p:nvPr/>
          </p:nvSpPr>
          <p:spPr>
            <a:xfrm>
              <a:off x="6281289" y="4376795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6F3D5E25-4F68-EB4B-9716-F2ABE882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65485" y="4515764"/>
              <a:ext cx="720000" cy="72000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5A19BB77-5419-E840-A63C-64A1450C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0228" y="4509840"/>
              <a:ext cx="1260002" cy="7200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6B033B4-8293-F041-9508-E6D4E22E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85474" y="4494978"/>
              <a:ext cx="1241379" cy="72000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87D180-BC3E-EC44-AC6B-9CE74395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56344" y="4512802"/>
              <a:ext cx="978612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1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876CFA5-27DE-3F46-BE6F-F8AEF61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97507" y="141779"/>
            <a:ext cx="5091947" cy="3240000"/>
          </a:xfrm>
          <a:ln>
            <a:solidFill>
              <a:schemeClr val="tx1"/>
            </a:solidFill>
          </a:ln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7D4D24B-3B60-C24A-95A5-7C2CA4B6E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506" y="3511561"/>
            <a:ext cx="5091947" cy="3179290"/>
          </a:xfrm>
          <a:ln>
            <a:solidFill>
              <a:schemeClr val="tx1"/>
            </a:solidFill>
          </a:ln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D7FC76D-1FEE-0B4D-B06A-C9AE4040B1AD}"/>
              </a:ext>
            </a:extLst>
          </p:cNvPr>
          <p:cNvGrpSpPr/>
          <p:nvPr/>
        </p:nvGrpSpPr>
        <p:grpSpPr>
          <a:xfrm>
            <a:off x="279655" y="141779"/>
            <a:ext cx="5664076" cy="3240000"/>
            <a:chOff x="279655" y="141779"/>
            <a:chExt cx="5664076" cy="3240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13600B-DA63-724C-A986-E55E6544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55" y="141779"/>
              <a:ext cx="5664076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CC89476-6C6B-3148-A7E3-ADA2F0CE3807}"/>
                </a:ext>
              </a:extLst>
            </p:cNvPr>
            <p:cNvSpPr txBox="1"/>
            <p:nvPr/>
          </p:nvSpPr>
          <p:spPr>
            <a:xfrm>
              <a:off x="3466681" y="2682910"/>
              <a:ext cx="1818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Editor de texto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EBCD97-D95E-0345-A68F-B4B321EE8428}"/>
              </a:ext>
            </a:extLst>
          </p:cNvPr>
          <p:cNvSpPr txBox="1"/>
          <p:nvPr/>
        </p:nvSpPr>
        <p:spPr>
          <a:xfrm>
            <a:off x="7367116" y="268291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Painel de controle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AC46E-AFD5-AD46-A8CB-AEE10D69B89E}"/>
              </a:ext>
            </a:extLst>
          </p:cNvPr>
          <p:cNvSpPr txBox="1"/>
          <p:nvPr/>
        </p:nvSpPr>
        <p:spPr>
          <a:xfrm>
            <a:off x="7367116" y="606083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Painel de controle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AAF4E20-9610-CA4D-8F17-38D94F7F5294}"/>
              </a:ext>
            </a:extLst>
          </p:cNvPr>
          <p:cNvGrpSpPr/>
          <p:nvPr/>
        </p:nvGrpSpPr>
        <p:grpSpPr>
          <a:xfrm>
            <a:off x="279655" y="3491465"/>
            <a:ext cx="5664076" cy="3240000"/>
            <a:chOff x="279655" y="3491465"/>
            <a:chExt cx="5664076" cy="324000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C1C4C93-6822-114A-9819-AF7D13CE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55" y="3491465"/>
              <a:ext cx="5664076" cy="3240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0E864AE-16D6-BD4C-9CBD-C06595D91E6A}"/>
                </a:ext>
              </a:extLst>
            </p:cNvPr>
            <p:cNvSpPr txBox="1"/>
            <p:nvPr/>
          </p:nvSpPr>
          <p:spPr>
            <a:xfrm>
              <a:off x="421707" y="3830098"/>
              <a:ext cx="3308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Interface de usuário gráfica</a:t>
              </a:r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/>
                <a:t>(usando </a:t>
              </a:r>
              <a:r>
                <a:rPr lang="pt-BR" dirty="0" err="1"/>
                <a:t>R</a:t>
              </a:r>
              <a:r>
                <a:rPr lang="pt-BR" dirty="0"/>
                <a:t>)</a:t>
              </a:r>
            </a:p>
          </p:txBody>
        </p:sp>
      </p:grpSp>
      <p:sp>
        <p:nvSpPr>
          <p:cNvPr id="19" name="Heptágono 18">
            <a:extLst>
              <a:ext uri="{FF2B5EF4-FFF2-40B4-BE49-F238E27FC236}">
                <a16:creationId xmlns:a16="http://schemas.microsoft.com/office/drawing/2014/main" id="{B353FF23-5BD4-5543-835C-FB29824160F4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00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B11FE0-26FD-A04C-9B8C-BD5E12B72EBE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560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600" dirty="0"/>
              <a:t>PARTE 1: 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PARTE 2: MODELOS (lineares) ESTATÍSTICOS</a:t>
            </a:r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329196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DA799F8-E304-324A-BF14-021D7837B5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r>
              <a:rPr lang="pt-BR" sz="1800" b="1" dirty="0"/>
              <a:t>Dados limpos</a:t>
            </a:r>
          </a:p>
        </p:txBody>
      </p:sp>
      <p:sp>
        <p:nvSpPr>
          <p:cNvPr id="4" name="Espaço Reservado para Conteúdo 7">
            <a:extLst>
              <a:ext uri="{FF2B5EF4-FFF2-40B4-BE49-F238E27FC236}">
                <a16:creationId xmlns:a16="http://schemas.microsoft.com/office/drawing/2014/main" id="{22B2F8A4-B935-B248-B2F2-8299EF0EEAB4}"/>
              </a:ext>
            </a:extLst>
          </p:cNvPr>
          <p:cNvSpPr txBox="1">
            <a:spLocks/>
          </p:cNvSpPr>
          <p:nvPr/>
        </p:nvSpPr>
        <p:spPr>
          <a:xfrm>
            <a:off x="1141411" y="2666999"/>
            <a:ext cx="6760189" cy="3124201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Um </a:t>
            </a:r>
            <a:r>
              <a:rPr lang="pt-BR" dirty="0">
                <a:solidFill>
                  <a:srgbClr val="92D050"/>
                </a:solidFill>
              </a:rPr>
              <a:t>ponto crucial </a:t>
            </a:r>
            <a:r>
              <a:rPr lang="pt-BR" dirty="0"/>
              <a:t>na análise de dados é ter dados  “limpos”, de maneira que valores e informações        possam ser facilmente acessados e utilizados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r>
              <a:rPr lang="pt-BR" dirty="0">
                <a:solidFill>
                  <a:srgbClr val="92D050"/>
                </a:solidFill>
              </a:rPr>
              <a:t>Conceito de “</a:t>
            </a:r>
            <a:r>
              <a:rPr lang="pt-BR" dirty="0" err="1">
                <a:solidFill>
                  <a:srgbClr val="92D050"/>
                </a:solidFill>
              </a:rPr>
              <a:t>tidy</a:t>
            </a:r>
            <a:r>
              <a:rPr lang="pt-BR" dirty="0">
                <a:solidFill>
                  <a:srgbClr val="92D050"/>
                </a:solidFill>
              </a:rPr>
              <a:t> data”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coluna é uma variável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observação é uma linha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tipo de unidade de observação forma uma tabela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ACB89C7-9DEE-5940-8CDC-5F7CFEB8AE2F}"/>
              </a:ext>
            </a:extLst>
          </p:cNvPr>
          <p:cNvGrpSpPr/>
          <p:nvPr/>
        </p:nvGrpSpPr>
        <p:grpSpPr>
          <a:xfrm>
            <a:off x="7154452" y="2138538"/>
            <a:ext cx="4894329" cy="4458725"/>
            <a:chOff x="7154452" y="2138538"/>
            <a:chExt cx="4894329" cy="445872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472A874-CDDD-CF44-8B18-E06C6244CC03}"/>
                </a:ext>
              </a:extLst>
            </p:cNvPr>
            <p:cNvGrpSpPr/>
            <p:nvPr/>
          </p:nvGrpSpPr>
          <p:grpSpPr>
            <a:xfrm>
              <a:off x="8846599" y="2138538"/>
              <a:ext cx="2555913" cy="3554776"/>
              <a:chOff x="8196549" y="2299312"/>
              <a:chExt cx="2555913" cy="3554776"/>
            </a:xfrm>
          </p:grpSpPr>
          <p:sp>
            <p:nvSpPr>
              <p:cNvPr id="2" name="Retângulo Arredondado 1">
                <a:extLst>
                  <a:ext uri="{FF2B5EF4-FFF2-40B4-BE49-F238E27FC236}">
                    <a16:creationId xmlns:a16="http://schemas.microsoft.com/office/drawing/2014/main" id="{CD656FFB-FC70-F54B-BE34-8FE2AC43B4C0}"/>
                  </a:ext>
                </a:extLst>
              </p:cNvPr>
              <p:cNvSpPr/>
              <p:nvPr/>
            </p:nvSpPr>
            <p:spPr>
              <a:xfrm>
                <a:off x="8196549" y="2299312"/>
                <a:ext cx="2555913" cy="3554776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" name="Espaço Reservado para Conteúdo 9">
                <a:extLst>
                  <a:ext uri="{FF2B5EF4-FFF2-40B4-BE49-F238E27FC236}">
                    <a16:creationId xmlns:a16="http://schemas.microsoft.com/office/drawing/2014/main" id="{A2A2425E-7B50-1C4A-BF96-8AD3B327B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70646" y="2514600"/>
                <a:ext cx="2207718" cy="3124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7916010-7FDE-8B40-899F-C43337292407}"/>
                </a:ext>
              </a:extLst>
            </p:cNvPr>
            <p:cNvSpPr/>
            <p:nvPr/>
          </p:nvSpPr>
          <p:spPr>
            <a:xfrm>
              <a:off x="7154452" y="6299807"/>
              <a:ext cx="4894329" cy="297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dirty="0" err="1"/>
                <a:t>Wickham</a:t>
              </a:r>
              <a:r>
                <a:rPr lang="pt-BR" sz="1400" dirty="0"/>
                <a:t>, 2014</a:t>
              </a:r>
            </a:p>
            <a:p>
              <a:pPr algn="r"/>
              <a:r>
                <a:rPr lang="pt-BR" sz="1400" dirty="0" err="1"/>
                <a:t>Tidy</a:t>
              </a:r>
              <a:r>
                <a:rPr lang="pt-BR" sz="1400" dirty="0"/>
                <a:t> data, </a:t>
              </a:r>
              <a:r>
                <a:rPr lang="pt-BR" sz="1400" i="1" dirty="0" err="1"/>
                <a:t>Journal</a:t>
              </a:r>
              <a:r>
                <a:rPr lang="pt-BR" sz="1400" i="1" dirty="0"/>
                <a:t> </a:t>
              </a:r>
              <a:r>
                <a:rPr lang="pt-BR" sz="1400" i="1" dirty="0" err="1"/>
                <a:t>of</a:t>
              </a:r>
              <a:r>
                <a:rPr lang="pt-BR" sz="1400" i="1" dirty="0"/>
                <a:t> </a:t>
              </a:r>
              <a:r>
                <a:rPr lang="pt-BR" sz="1400" i="1" dirty="0" err="1"/>
                <a:t>Statistical</a:t>
              </a:r>
              <a:r>
                <a:rPr lang="pt-BR" sz="1400" i="1" dirty="0"/>
                <a:t> Software</a:t>
              </a:r>
              <a:r>
                <a:rPr lang="pt-BR" sz="1400" dirty="0"/>
                <a:t>, </a:t>
              </a:r>
              <a:r>
                <a:rPr lang="pt-BR" sz="1400" b="1" dirty="0"/>
                <a:t>59</a:t>
              </a:r>
              <a:r>
                <a:rPr lang="pt-BR" sz="1400" dirty="0"/>
                <a:t>(10):1-23</a:t>
              </a:r>
            </a:p>
          </p:txBody>
        </p:sp>
      </p:grpSp>
      <p:sp>
        <p:nvSpPr>
          <p:cNvPr id="8" name="Heptágono 7">
            <a:extLst>
              <a:ext uri="{FF2B5EF4-FFF2-40B4-BE49-F238E27FC236}">
                <a16:creationId xmlns:a16="http://schemas.microsoft.com/office/drawing/2014/main" id="{A714EC9D-5118-EE44-AFD4-44F6722BC94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4268B71-6B6A-7F48-B245-9C7A8326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36" y="2641359"/>
            <a:ext cx="4025615" cy="27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F2B15-CCC3-F049-A463-38E13BC7985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sz="1600" dirty="0"/>
            </a:br>
            <a:r>
              <a:rPr lang="pt-BR" sz="1600" dirty="0"/>
              <a:t>Com base nos conceitos anteriores,</a:t>
            </a:r>
          </a:p>
          <a:p>
            <a:endParaRPr lang="pt-BR" sz="1600" dirty="0"/>
          </a:p>
          <a:p>
            <a:r>
              <a:rPr lang="pt-BR" sz="1600" dirty="0"/>
              <a:t>quais problemas você encontra abaixo ?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38C3E90E-E0D4-824E-9CE6-16F56F41F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909493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>
                          <a:effectLst/>
                        </a:rPr>
                        <a:t>variavel3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2000-20-1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3.200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mulher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NA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homem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0.00.0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ß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6" name="Heptágono 5">
            <a:extLst>
              <a:ext uri="{FF2B5EF4-FFF2-40B4-BE49-F238E27FC236}">
                <a16:creationId xmlns:a16="http://schemas.microsoft.com/office/drawing/2014/main" id="{28D8A779-A70E-544E-884A-873B9C6F6C11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01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C815C-6392-E843-96F7-9158E89E6AB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problemas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9DECB1D-0D93-2A43-910A-E8B1D8DDF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285437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variavel3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2000-20-1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0.400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mulher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NA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homem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11/01/2013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0.00.0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ß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167B726F-87D5-084C-95B1-F0E975356B2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62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34AE9-BA5C-414C-BB33-29B9F887204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possível solução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CE745B16-6885-5046-BE4D-03D92F3DF7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325033"/>
              </p:ext>
            </p:extLst>
          </p:nvPr>
        </p:nvGraphicFramePr>
        <p:xfrm>
          <a:off x="1291471" y="2083324"/>
          <a:ext cx="9850762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014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239686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92754592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705840639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145836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159156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n-lt"/>
                        </a:rPr>
                        <a:t>indice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data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estacao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n-lt"/>
                        </a:rPr>
                        <a:t>tamanho_mm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n-lt"/>
                        </a:rPr>
                        <a:t>espessura_mm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sexo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modulo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n-lt"/>
                        </a:rPr>
                        <a:t>nr_patas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10/10/2000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feminino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feminino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10/10/2012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feminino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10/11/2016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feminino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feminino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02/02/1999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1999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01/04/2002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10/10/2013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03/01/1998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1998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04/03/2013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06/02/2002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05/04/2002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  <a:latin typeface="+mn-lt"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FAE99778-A394-1243-975F-F661595F6A06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219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dirty="0"/>
              <a:t>15 min. </a:t>
            </a:r>
            <a:r>
              <a:rPr lang="pt-BR" dirty="0" err="1"/>
              <a:t>p</a:t>
            </a:r>
            <a:r>
              <a:rPr lang="pt-BR" dirty="0"/>
              <a:t>/ o café</a:t>
            </a:r>
          </a:p>
        </p:txBody>
      </p:sp>
    </p:spTree>
    <p:extLst>
      <p:ext uri="{BB962C8B-B14F-4D97-AF65-F5344CB8AC3E}">
        <p14:creationId xmlns:p14="http://schemas.microsoft.com/office/powerpoint/2010/main" val="136808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CD3E-E3D6-5C40-A8B7-B602B88369B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r>
              <a:rPr lang="pt-BR" sz="1600" dirty="0"/>
              <a:t>Com base nos conceitos anteriores,</a:t>
            </a:r>
          </a:p>
          <a:p>
            <a:endParaRPr lang="pt-BR" sz="1600" dirty="0"/>
          </a:p>
          <a:p>
            <a:r>
              <a:rPr lang="pt-BR" sz="1600" dirty="0"/>
              <a:t>quais problemas você encontra abaixo ?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F192C49C-320D-534E-874C-533FE1DC9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842109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6" name="Heptágono 5">
            <a:extLst>
              <a:ext uri="{FF2B5EF4-FFF2-40B4-BE49-F238E27FC236}">
                <a16:creationId xmlns:a16="http://schemas.microsoft.com/office/drawing/2014/main" id="{AA77051D-4E5A-8648-B9B6-0A0B2348382D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118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D583F-BC31-6141-837C-D2FDC84A85B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problemas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854ECED-F061-3F4C-9475-83AB3F857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524330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28122762-6611-4242-BC54-A29EDB7B5714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566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EF763-17B6-D548-B993-46AFCF10552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possível solução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D7192AFC-9196-4C49-B063-C341FE212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37863"/>
              </p:ext>
            </p:extLst>
          </p:nvPr>
        </p:nvGraphicFramePr>
        <p:xfrm>
          <a:off x="1291471" y="2083324"/>
          <a:ext cx="8461170" cy="411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5557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5808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8166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4293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8289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2019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7829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7541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431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25546"/>
                  </a:ext>
                </a:extLst>
              </a:tr>
            </a:tbl>
          </a:graphicData>
        </a:graphic>
      </p:graphicFrame>
      <p:sp>
        <p:nvSpPr>
          <p:cNvPr id="7" name="Heptágono 6">
            <a:extLst>
              <a:ext uri="{FF2B5EF4-FFF2-40B4-BE49-F238E27FC236}">
                <a16:creationId xmlns:a16="http://schemas.microsoft.com/office/drawing/2014/main" id="{5E1371DE-B3C2-0044-8886-370087711AC2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2027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8C508-6DB3-9740-8C0D-8DA534AF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/>
              <a:t>trabalhando com dados</a:t>
            </a:r>
            <a:br>
              <a:rPr lang="pt-BR" b="1" dirty="0"/>
            </a:br>
            <a:r>
              <a:rPr lang="pt-BR" sz="1800" b="1" dirty="0"/>
              <a:t>Formato da tabela</a:t>
            </a:r>
            <a:br>
              <a:rPr lang="pt-BR" sz="1800" b="1" dirty="0"/>
            </a:br>
            <a:endParaRPr lang="pt-BR" sz="1800" dirty="0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FA0102E-B1AE-7E45-98C2-9AB110A5636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6672365"/>
              </p:ext>
            </p:extLst>
          </p:nvPr>
        </p:nvGraphicFramePr>
        <p:xfrm>
          <a:off x="1504938" y="4687136"/>
          <a:ext cx="43916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38164039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2315703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59538467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2172391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0369673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822631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0640157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4871478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48241008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8169329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39283177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7718598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893903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3418446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04123189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96644040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974391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242003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T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7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5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D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68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8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96233"/>
                  </a:ext>
                </a:extLst>
              </a:tr>
            </a:tbl>
          </a:graphicData>
        </a:graphic>
      </p:graphicFrame>
      <p:sp>
        <p:nvSpPr>
          <p:cNvPr id="7" name="Heptágono 6">
            <a:extLst>
              <a:ext uri="{FF2B5EF4-FFF2-40B4-BE49-F238E27FC236}">
                <a16:creationId xmlns:a16="http://schemas.microsoft.com/office/drawing/2014/main" id="{754877F9-8862-114E-BEAF-0B9B14459A57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8DE3653-F8CA-BB49-97B9-248ADE6FD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3" y="2278114"/>
            <a:ext cx="5118710" cy="2058935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rgbClr val="92D050"/>
                </a:solidFill>
              </a:rPr>
              <a:t>Dependem</a:t>
            </a:r>
            <a:r>
              <a:rPr lang="pt-BR" dirty="0"/>
              <a:t> do uso que será feito aos dados </a:t>
            </a:r>
            <a:r>
              <a:rPr lang="pt-BR" dirty="0" err="1"/>
              <a:t>Ex</a:t>
            </a:r>
            <a:r>
              <a:rPr lang="pt-BR" dirty="0"/>
              <a:t>: coleta ou modelagem de dados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R</a:t>
            </a:r>
            <a:r>
              <a:rPr lang="pt-BR" dirty="0"/>
              <a:t>, existem funções para converter estes formatos</a:t>
            </a:r>
          </a:p>
          <a:p>
            <a:endParaRPr lang="pt-BR" dirty="0"/>
          </a:p>
        </p:txBody>
      </p:sp>
      <p:graphicFrame>
        <p:nvGraphicFramePr>
          <p:cNvPr id="12" name="Espaço Reservado para Conteúdo 7">
            <a:extLst>
              <a:ext uri="{FF2B5EF4-FFF2-40B4-BE49-F238E27FC236}">
                <a16:creationId xmlns:a16="http://schemas.microsoft.com/office/drawing/2014/main" id="{39EC72A6-9AA1-1749-840E-20035EBB65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189312"/>
              </p:ext>
            </p:extLst>
          </p:nvPr>
        </p:nvGraphicFramePr>
        <p:xfrm>
          <a:off x="7312578" y="2462096"/>
          <a:ext cx="34163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38164039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2315703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59538467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2172391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0369673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822631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0640157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4871478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48241008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8169329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39283177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7718598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893903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34184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T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7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5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68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3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5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v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1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96233"/>
                  </a:ext>
                </a:extLst>
              </a:tr>
            </a:tbl>
          </a:graphicData>
        </a:graphic>
      </p:graphicFrame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9604DB49-288A-FD46-8B7C-45A157211E61}"/>
              </a:ext>
            </a:extLst>
          </p:cNvPr>
          <p:cNvSpPr/>
          <p:nvPr/>
        </p:nvSpPr>
        <p:spPr>
          <a:xfrm>
            <a:off x="5514975" y="4991100"/>
            <a:ext cx="2161128" cy="714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aco" pitchFamily="2" charset="77"/>
              </a:rPr>
              <a:t>data.table</a:t>
            </a:r>
            <a:r>
              <a:rPr lang="pt-BR" sz="1200" dirty="0">
                <a:latin typeface="Monaco" pitchFamily="2" charset="77"/>
              </a:rPr>
              <a:t>::</a:t>
            </a:r>
            <a:r>
              <a:rPr lang="pt-BR" sz="1200" dirty="0" err="1">
                <a:latin typeface="Monaco" pitchFamily="2" charset="77"/>
              </a:rPr>
              <a:t>melt</a:t>
            </a:r>
            <a:r>
              <a:rPr lang="pt-BR" sz="1200" dirty="0">
                <a:latin typeface="Monaco" pitchFamily="2" charset="77"/>
              </a:rPr>
              <a:t>()</a:t>
            </a:r>
          </a:p>
        </p:txBody>
      </p:sp>
      <p:sp>
        <p:nvSpPr>
          <p:cNvPr id="5" name="Seta para a Esquerda 4">
            <a:extLst>
              <a:ext uri="{FF2B5EF4-FFF2-40B4-BE49-F238E27FC236}">
                <a16:creationId xmlns:a16="http://schemas.microsoft.com/office/drawing/2014/main" id="{32311885-E136-7E4B-B93D-0B5A8B4221BF}"/>
              </a:ext>
            </a:extLst>
          </p:cNvPr>
          <p:cNvSpPr/>
          <p:nvPr/>
        </p:nvSpPr>
        <p:spPr>
          <a:xfrm>
            <a:off x="5480550" y="5767005"/>
            <a:ext cx="2160000" cy="7128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aco" pitchFamily="2" charset="77"/>
              </a:rPr>
              <a:t>data.table</a:t>
            </a:r>
            <a:r>
              <a:rPr lang="pt-BR" sz="1200" dirty="0">
                <a:latin typeface="Monaco" pitchFamily="2" charset="77"/>
              </a:rPr>
              <a:t>::</a:t>
            </a:r>
            <a:r>
              <a:rPr lang="pt-BR" sz="1200" dirty="0" err="1">
                <a:latin typeface="Monaco" pitchFamily="2" charset="77"/>
              </a:rPr>
              <a:t>dcast</a:t>
            </a:r>
            <a:r>
              <a:rPr lang="pt-BR" sz="1200" dirty="0">
                <a:latin typeface="Monaco" pitchFamily="2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608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75010-6152-2E4A-9742-E8F02300DFCB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Peça AJUDA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EDB9E-0DD1-6A44-9C8B-C23D831F4DBB}"/>
              </a:ext>
            </a:extLst>
          </p:cNvPr>
          <p:cNvSpPr txBox="1">
            <a:spLocks/>
          </p:cNvSpPr>
          <p:nvPr/>
        </p:nvSpPr>
        <p:spPr>
          <a:xfrm>
            <a:off x="1141412" y="1688123"/>
            <a:ext cx="4876800" cy="49437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92D050"/>
                </a:solidFill>
              </a:rPr>
              <a:t>Fale</a:t>
            </a:r>
            <a:r>
              <a:rPr lang="pt-BR" dirty="0"/>
              <a:t> com colegas de trabalho</a:t>
            </a:r>
          </a:p>
          <a:p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Leia</a:t>
            </a:r>
            <a:r>
              <a:rPr lang="pt-BR" dirty="0"/>
              <a:t> documentações de pacotes</a:t>
            </a:r>
          </a:p>
          <a:p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Veja</a:t>
            </a:r>
            <a:r>
              <a:rPr lang="pt-BR" dirty="0"/>
              <a:t> códigos e análises de outros</a:t>
            </a:r>
          </a:p>
          <a:p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Acesse</a:t>
            </a:r>
            <a:r>
              <a:rPr lang="pt-BR" dirty="0"/>
              <a:t> fóruns online                            </a:t>
            </a:r>
            <a:r>
              <a:rPr lang="pt-BR" sz="1400" dirty="0" err="1"/>
              <a:t>ex</a:t>
            </a:r>
            <a:r>
              <a:rPr lang="pt-BR" sz="1400" dirty="0"/>
              <a:t>: </a:t>
            </a:r>
            <a:r>
              <a:rPr lang="pt-BR" sz="1400" i="1" dirty="0" err="1"/>
              <a:t>stackoverflow</a:t>
            </a:r>
            <a:r>
              <a:rPr lang="pt-BR" sz="1400" dirty="0"/>
              <a:t>, </a:t>
            </a:r>
            <a:r>
              <a:rPr lang="pt-BR" sz="1400" i="1" dirty="0" err="1"/>
              <a:t>cross</a:t>
            </a:r>
            <a:r>
              <a:rPr lang="pt-BR" sz="1400" i="1" dirty="0"/>
              <a:t> </a:t>
            </a:r>
            <a:r>
              <a:rPr lang="pt-BR" sz="1400" i="1" dirty="0" err="1"/>
              <a:t>validated</a:t>
            </a:r>
            <a:r>
              <a:rPr lang="pt-BR" sz="1400" dirty="0"/>
              <a:t>, </a:t>
            </a:r>
            <a:r>
              <a:rPr lang="pt-BR" sz="1400" i="1" dirty="0" err="1"/>
              <a:t>r</a:t>
            </a:r>
            <a:r>
              <a:rPr lang="pt-BR" sz="1400" i="1" dirty="0"/>
              <a:t>-bloggers</a:t>
            </a:r>
            <a:r>
              <a:rPr lang="pt-BR" sz="1400" dirty="0"/>
              <a:t>, etc.</a:t>
            </a:r>
          </a:p>
          <a:p>
            <a:endParaRPr lang="pt-BR" sz="1400" dirty="0"/>
          </a:p>
          <a:p>
            <a:r>
              <a:rPr lang="pt-BR" dirty="0">
                <a:solidFill>
                  <a:srgbClr val="92D050"/>
                </a:solidFill>
              </a:rPr>
              <a:t>Contribua</a:t>
            </a:r>
            <a:r>
              <a:rPr lang="pt-BR" dirty="0"/>
              <a:t> ao desenvolvimento de pacotes nas áreas que você é experto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EDB0B9D2-1D17-3446-869F-77B5F78D64AB}"/>
              </a:ext>
            </a:extLst>
          </p:cNvPr>
          <p:cNvSpPr/>
          <p:nvPr/>
        </p:nvSpPr>
        <p:spPr>
          <a:xfrm>
            <a:off x="7140617" y="1688123"/>
            <a:ext cx="4119513" cy="45016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Não invente a roda novamente !!!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Muitos soluções para problemas com análise de dados já existem vagando na internet, basta encontrá-los.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Conhecimento das terminologias em inglês ajuda consideravelmente você em encontrar soluções para problemas na internet.</a:t>
            </a:r>
          </a:p>
        </p:txBody>
      </p:sp>
      <p:sp>
        <p:nvSpPr>
          <p:cNvPr id="5" name="Heptágono 4">
            <a:extLst>
              <a:ext uri="{FF2B5EF4-FFF2-40B4-BE49-F238E27FC236}">
                <a16:creationId xmlns:a16="http://schemas.microsoft.com/office/drawing/2014/main" id="{17493F12-4D3F-2248-A412-ECDA6925196B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88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2524-8A44-A948-BB96-E4332E89315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56F1D-66D4-4340-8828-62A6C247367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Nome</a:t>
            </a:r>
          </a:p>
          <a:p>
            <a:endParaRPr lang="pt-BR" dirty="0"/>
          </a:p>
          <a:p>
            <a:r>
              <a:rPr lang="pt-BR" dirty="0"/>
              <a:t>Interesse de estudo / projeto</a:t>
            </a:r>
          </a:p>
          <a:p>
            <a:endParaRPr lang="pt-BR" dirty="0"/>
          </a:p>
          <a:p>
            <a:r>
              <a:rPr lang="pt-BR" dirty="0"/>
              <a:t>Experiência em análise de dados / </a:t>
            </a:r>
            <a:r>
              <a:rPr lang="pt-BR" dirty="0" err="1"/>
              <a:t>R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Expectativas depois de atender este workshop</a:t>
            </a:r>
          </a:p>
        </p:txBody>
      </p:sp>
    </p:spTree>
    <p:extLst>
      <p:ext uri="{BB962C8B-B14F-4D97-AF65-F5344CB8AC3E}">
        <p14:creationId xmlns:p14="http://schemas.microsoft.com/office/powerpoint/2010/main" val="427022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A7D87-C523-7449-9A92-416AEF1A841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Sugestão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3418BD-C74F-3D4F-9ED9-369E069CC8EF}"/>
              </a:ext>
            </a:extLst>
          </p:cNvPr>
          <p:cNvSpPr txBox="1">
            <a:spLocks/>
          </p:cNvSpPr>
          <p:nvPr/>
        </p:nvSpPr>
        <p:spPr>
          <a:xfrm>
            <a:off x="1141413" y="1887745"/>
            <a:ext cx="9905998" cy="47406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92D050"/>
                </a:solidFill>
              </a:rPr>
              <a:t>bom plano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Invista bem no planejamento e desenho experimental 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(evite dor de cabeça no futuro)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Utilize ferramentas</a:t>
            </a:r>
            <a:r>
              <a:rPr lang="pt-BR" dirty="0"/>
              <a:t> que gerem eficiência na sua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Relate o desenho experimental e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Documente protocolos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Peça ajuda </a:t>
            </a:r>
            <a:r>
              <a:rPr lang="pt-BR" dirty="0"/>
              <a:t>e </a:t>
            </a:r>
            <a:r>
              <a:rPr lang="pt-BR" dirty="0">
                <a:solidFill>
                  <a:srgbClr val="92D050"/>
                </a:solidFill>
              </a:rPr>
              <a:t>colabore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Compartilhe dados e códigos de análise (interdisciplinaridade)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285750" lvl="1"/>
            <a:r>
              <a:rPr lang="pt-BR" sz="2000" dirty="0"/>
              <a:t>Tente se </a:t>
            </a:r>
            <a:r>
              <a:rPr lang="pt-BR" sz="2000" dirty="0">
                <a:solidFill>
                  <a:srgbClr val="92D050"/>
                </a:solidFill>
              </a:rPr>
              <a:t>aperfeiçoar</a:t>
            </a:r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4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A219E-5F0D-4948-9353-FF09E48C96E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TAREFAS COMUNS EM </a:t>
            </a:r>
          </a:p>
          <a:p>
            <a:r>
              <a:rPr lang="pt-BR" sz="1800" b="1" dirty="0"/>
              <a:t>Programando: Tutorial (1 + 2)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F912C-B956-7544-8472-436B7D1DF8FE}"/>
              </a:ext>
            </a:extLst>
          </p:cNvPr>
          <p:cNvSpPr txBox="1">
            <a:spLocks/>
          </p:cNvSpPr>
          <p:nvPr/>
        </p:nvSpPr>
        <p:spPr>
          <a:xfrm>
            <a:off x="1329671" y="2666994"/>
            <a:ext cx="4533247" cy="3630709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1</a:t>
            </a:r>
          </a:p>
          <a:p>
            <a:pPr marL="0" indent="0">
              <a:buNone/>
            </a:pPr>
            <a:r>
              <a:rPr lang="pt-BR" dirty="0"/>
              <a:t>Relembrando o básico</a:t>
            </a:r>
          </a:p>
          <a:p>
            <a:pPr marL="0" indent="0">
              <a:buNone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Classes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Vetores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indexação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606D7549-4B34-884D-B3E1-F9DA80873588}"/>
              </a:ext>
            </a:extLst>
          </p:cNvPr>
          <p:cNvSpPr txBox="1">
            <a:spLocks/>
          </p:cNvSpPr>
          <p:nvPr/>
        </p:nvSpPr>
        <p:spPr>
          <a:xfrm>
            <a:off x="6170611" y="2671480"/>
            <a:ext cx="4876800" cy="3626224"/>
          </a:xfrm>
          <a:prstGeom prst="rect">
            <a:avLst/>
          </a:prstGeom>
          <a:solidFill>
            <a:srgbClr val="0070C0">
              <a:alpha val="60000"/>
            </a:srgbClr>
          </a:solidFill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2</a:t>
            </a:r>
          </a:p>
          <a:p>
            <a:pPr marL="0" indent="0">
              <a:buNone/>
            </a:pPr>
            <a:r>
              <a:rPr lang="pt-BR" dirty="0"/>
              <a:t>Tarefas comuns e como checar dados</a:t>
            </a:r>
          </a:p>
          <a:p>
            <a:pPr marL="0" indent="0">
              <a:buNone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Encontrar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Sumarizar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Substituir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Repartir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Repetir tarefas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E0B50A-CBA6-7941-9EDC-D5B36882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73" y="659840"/>
            <a:ext cx="513491" cy="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dirty="0"/>
              <a:t>60 min. </a:t>
            </a:r>
            <a:r>
              <a:rPr lang="pt-BR" dirty="0" err="1"/>
              <a:t>p</a:t>
            </a:r>
            <a:r>
              <a:rPr lang="pt-BR" dirty="0"/>
              <a:t>/ almoço</a:t>
            </a:r>
          </a:p>
        </p:txBody>
      </p:sp>
    </p:spTree>
    <p:extLst>
      <p:ext uri="{BB962C8B-B14F-4D97-AF65-F5344CB8AC3E}">
        <p14:creationId xmlns:p14="http://schemas.microsoft.com/office/powerpoint/2010/main" val="2174725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2776292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EB4EC-A40A-8942-9893-53D1D3A67DB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Visualização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336D0-8D0C-FB47-9126-824AA8B6BBCC}"/>
              </a:ext>
            </a:extLst>
          </p:cNvPr>
          <p:cNvSpPr txBox="1">
            <a:spLocks/>
          </p:cNvSpPr>
          <p:nvPr/>
        </p:nvSpPr>
        <p:spPr>
          <a:xfrm>
            <a:off x="1141413" y="2220424"/>
            <a:ext cx="4888684" cy="41185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rgbClr val="92D050"/>
                </a:solidFill>
              </a:rPr>
              <a:t>Parte essencial</a:t>
            </a:r>
            <a:r>
              <a:rPr lang="pt-BR" dirty="0"/>
              <a:t> na análise de dados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r>
              <a:rPr lang="pt-BR" dirty="0"/>
              <a:t>podendo gerar </a:t>
            </a:r>
            <a:r>
              <a:rPr lang="pt-BR" dirty="0">
                <a:solidFill>
                  <a:srgbClr val="92D050"/>
                </a:solidFill>
              </a:rPr>
              <a:t>insights</a:t>
            </a:r>
            <a:r>
              <a:rPr lang="pt-BR" dirty="0"/>
              <a:t> e novos entendimentos de como os dados se comportam dentro de um contexto 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que não é facilmente percebido ao ter em mãos somente números e valores isolados, mas sim uma </a:t>
            </a:r>
            <a:r>
              <a:rPr lang="pt-BR" dirty="0">
                <a:solidFill>
                  <a:srgbClr val="92D050"/>
                </a:solidFill>
              </a:rPr>
              <a:t>visão global</a:t>
            </a:r>
            <a:endParaRPr lang="pt-BR" dirty="0"/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sz="150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DDB2D51-5EDC-5141-985D-0D934A562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086" y="3840895"/>
            <a:ext cx="4876800" cy="2340830"/>
          </a:xfrm>
          <a:ln>
            <a:solidFill>
              <a:schemeClr val="tx1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pt-BR" sz="1400" b="1" dirty="0">
                <a:solidFill>
                  <a:schemeClr val="tx1"/>
                </a:solidFill>
              </a:rPr>
              <a:t>ÚTIL PARA</a:t>
            </a:r>
          </a:p>
          <a:p>
            <a:r>
              <a:rPr lang="pt-BR" sz="1600" dirty="0"/>
              <a:t>verificar relações entre variáveis</a:t>
            </a:r>
          </a:p>
          <a:p>
            <a:r>
              <a:rPr lang="pt-BR" sz="1600" dirty="0"/>
              <a:t>resumir muitos resultados</a:t>
            </a:r>
          </a:p>
          <a:p>
            <a:r>
              <a:rPr lang="pt-BR" sz="1600" dirty="0"/>
              <a:t>gerar quebra no texto, facilitando leitura e entendimento de uma publicação científica</a:t>
            </a:r>
          </a:p>
          <a:p>
            <a:r>
              <a:rPr lang="pt-BR" sz="1600" dirty="0"/>
              <a:t>diagnosticar modelos estatísticos</a:t>
            </a:r>
          </a:p>
        </p:txBody>
      </p:sp>
      <p:sp>
        <p:nvSpPr>
          <p:cNvPr id="14" name="Espaço Reservado para Conteúdo 12">
            <a:extLst>
              <a:ext uri="{FF2B5EF4-FFF2-40B4-BE49-F238E27FC236}">
                <a16:creationId xmlns:a16="http://schemas.microsoft.com/office/drawing/2014/main" id="{014AAE3F-84F6-B548-8770-14FF8EE26ED1}"/>
              </a:ext>
            </a:extLst>
          </p:cNvPr>
          <p:cNvSpPr txBox="1">
            <a:spLocks/>
          </p:cNvSpPr>
          <p:nvPr/>
        </p:nvSpPr>
        <p:spPr>
          <a:xfrm>
            <a:off x="6588086" y="2233105"/>
            <a:ext cx="4876800" cy="12502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b="1" dirty="0">
                <a:solidFill>
                  <a:schemeClr val="tx1"/>
                </a:solidFill>
              </a:rPr>
              <a:t>TIPO</a:t>
            </a:r>
          </a:p>
          <a:p>
            <a:r>
              <a:rPr lang="pt-BR" sz="1600" dirty="0"/>
              <a:t>Estético (pra comunicar a um público)</a:t>
            </a:r>
          </a:p>
          <a:p>
            <a:r>
              <a:rPr lang="pt-BR" sz="1600" dirty="0"/>
              <a:t>Funcional (pra você)</a:t>
            </a:r>
          </a:p>
        </p:txBody>
      </p:sp>
    </p:spTree>
    <p:extLst>
      <p:ext uri="{BB962C8B-B14F-4D97-AF65-F5344CB8AC3E}">
        <p14:creationId xmlns:p14="http://schemas.microsoft.com/office/powerpoint/2010/main" val="5176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EB4EC-A40A-8942-9893-53D1D3A67DB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TIPOS DE gráficos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A46615-3E0E-A742-9605-8E61FE80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19" y="1562100"/>
            <a:ext cx="3523142" cy="497977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B80C26A-B3C1-174F-91CF-C3D8CF228D1A}"/>
              </a:ext>
            </a:extLst>
          </p:cNvPr>
          <p:cNvGrpSpPr/>
          <p:nvPr/>
        </p:nvGrpSpPr>
        <p:grpSpPr>
          <a:xfrm>
            <a:off x="507511" y="3762097"/>
            <a:ext cx="3765860" cy="2717809"/>
            <a:chOff x="4955059" y="3163330"/>
            <a:chExt cx="6335070" cy="4572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FE87182-28B8-5747-A681-41566BD00B86}"/>
                </a:ext>
              </a:extLst>
            </p:cNvPr>
            <p:cNvSpPr/>
            <p:nvPr/>
          </p:nvSpPr>
          <p:spPr>
            <a:xfrm>
              <a:off x="4955059" y="3163330"/>
              <a:ext cx="6326660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35669D2-31F5-F54F-91CD-D61931CB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029" y="3257722"/>
              <a:ext cx="6261100" cy="44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D8A1B8E-9D1C-CA4D-A73A-2A2EBD8FD79F}"/>
              </a:ext>
            </a:extLst>
          </p:cNvPr>
          <p:cNvGrpSpPr/>
          <p:nvPr/>
        </p:nvGrpSpPr>
        <p:grpSpPr>
          <a:xfrm>
            <a:off x="8445863" y="3494582"/>
            <a:ext cx="3176157" cy="1234718"/>
            <a:chOff x="3280663" y="5866707"/>
            <a:chExt cx="5016500" cy="1950143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98693CD-AE2C-9942-8A71-FFFDD0117C1B}"/>
                </a:ext>
              </a:extLst>
            </p:cNvPr>
            <p:cNvSpPr/>
            <p:nvPr/>
          </p:nvSpPr>
          <p:spPr>
            <a:xfrm>
              <a:off x="3373395" y="5866707"/>
              <a:ext cx="4806778" cy="1950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143A113-F2DF-7243-BDCC-517E961F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663" y="5899150"/>
              <a:ext cx="5016500" cy="19177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0637FC02-82BD-D048-B7E2-EC98252BA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85" y="1692336"/>
            <a:ext cx="2889912" cy="171758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D427CAC-2EDD-DB46-B63E-517DE81F0C40}"/>
              </a:ext>
            </a:extLst>
          </p:cNvPr>
          <p:cNvGrpSpPr/>
          <p:nvPr/>
        </p:nvGrpSpPr>
        <p:grpSpPr>
          <a:xfrm>
            <a:off x="8627859" y="1663198"/>
            <a:ext cx="2796805" cy="1617994"/>
            <a:chOff x="8884508" y="962815"/>
            <a:chExt cx="2796805" cy="161799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5E1047F-7E5E-E942-84F0-004C685E2C23}"/>
                </a:ext>
              </a:extLst>
            </p:cNvPr>
            <p:cNvSpPr/>
            <p:nvPr/>
          </p:nvSpPr>
          <p:spPr>
            <a:xfrm>
              <a:off x="8884508" y="962815"/>
              <a:ext cx="2796805" cy="16179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DD3800BE-B790-494C-90D2-DABD6DBA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5458" y="962815"/>
              <a:ext cx="2353257" cy="161799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A67199C6-24D2-F543-B6DD-0DD2791E9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591" y="5139365"/>
            <a:ext cx="3766702" cy="1252331"/>
          </a:xfrm>
          <a:prstGeom prst="rect">
            <a:avLst/>
          </a:prstGeom>
        </p:spPr>
      </p:pic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759635AC-12BE-824E-A70C-EF13FD94612C}"/>
              </a:ext>
            </a:extLst>
          </p:cNvPr>
          <p:cNvSpPr/>
          <p:nvPr/>
        </p:nvSpPr>
        <p:spPr>
          <a:xfrm>
            <a:off x="5912343" y="459426"/>
            <a:ext cx="2611284" cy="9525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Procure as </a:t>
            </a:r>
          </a:p>
          <a:p>
            <a:pPr algn="ctr"/>
            <a:r>
              <a:rPr lang="pt-BR" sz="1600" dirty="0"/>
              <a:t>“tintas sem dados”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67327B45-7307-7D4D-950C-D6A279FF49A9}"/>
              </a:ext>
            </a:extLst>
          </p:cNvPr>
          <p:cNvSpPr/>
          <p:nvPr/>
        </p:nvSpPr>
        <p:spPr>
          <a:xfrm>
            <a:off x="8818809" y="465358"/>
            <a:ext cx="3098484" cy="9342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Gráficos são ótimos para mostrar diferenças entre grupos</a:t>
            </a:r>
          </a:p>
        </p:txBody>
      </p:sp>
    </p:spTree>
    <p:extLst>
      <p:ext uri="{BB962C8B-B14F-4D97-AF65-F5344CB8AC3E}">
        <p14:creationId xmlns:p14="http://schemas.microsoft.com/office/powerpoint/2010/main" val="191494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4491-2091-ED42-9F4C-7540DDF4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9125"/>
          </a:xfrm>
        </p:spPr>
        <p:txBody>
          <a:bodyPr anchor="t">
            <a:normAutofit fontScale="90000"/>
          </a:bodyPr>
          <a:lstStyle/>
          <a:p>
            <a:r>
              <a:rPr lang="pt-BR" dirty="0"/>
              <a:t>Regras básicas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95145"/>
            <a:ext cx="4876800" cy="4082666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Não faça gráficos com mais </a:t>
            </a:r>
            <a:r>
              <a:rPr lang="pt-BR" dirty="0">
                <a:solidFill>
                  <a:srgbClr val="92D050"/>
                </a:solidFill>
              </a:rPr>
              <a:t>dimensões</a:t>
            </a:r>
            <a:r>
              <a:rPr lang="pt-BR" dirty="0"/>
              <a:t> do que aquelas presentes na informação que que deve ser ilustrada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Use o </a:t>
            </a:r>
            <a:r>
              <a:rPr lang="pt-BR" dirty="0">
                <a:solidFill>
                  <a:srgbClr val="92D050"/>
                </a:solidFill>
              </a:rPr>
              <a:t>espaço livre </a:t>
            </a:r>
            <a:r>
              <a:rPr lang="pt-BR" dirty="0"/>
              <a:t>do gráfico com eficiência, evitando sobrepor rótulos que dificultem a visualização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Não faça gráficos que saiam demasiado dos limites impostos as variáveis em questão. Defina </a:t>
            </a:r>
            <a:r>
              <a:rPr lang="pt-BR" dirty="0">
                <a:solidFill>
                  <a:srgbClr val="92D050"/>
                </a:solidFill>
              </a:rPr>
              <a:t>limites ideais </a:t>
            </a:r>
            <a:r>
              <a:rPr lang="pt-BR" dirty="0"/>
              <a:t>aos eixos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Considere com cuidado a </a:t>
            </a:r>
            <a:r>
              <a:rPr lang="pt-BR" dirty="0">
                <a:solidFill>
                  <a:srgbClr val="92D050"/>
                </a:solidFill>
              </a:rPr>
              <a:t>natureza da informação</a:t>
            </a:r>
            <a:r>
              <a:rPr lang="pt-BR" dirty="0"/>
              <a:t> mostrada nos eixos e legendas de forma a não causar confusão na interpretação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Não </a:t>
            </a:r>
            <a:r>
              <a:rPr lang="pt-BR" dirty="0">
                <a:solidFill>
                  <a:srgbClr val="FFC000"/>
                </a:solidFill>
              </a:rPr>
              <a:t>conecte pontos</a:t>
            </a:r>
            <a:r>
              <a:rPr lang="pt-BR" dirty="0"/>
              <a:t>, a não ser que isso represente um agrupamento ou tenha uma razão para tal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6CEB60-8E26-1C41-ADEB-E68C55265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395145"/>
            <a:ext cx="4876800" cy="4082665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pt-BR" dirty="0">
                <a:solidFill>
                  <a:srgbClr val="92D050"/>
                </a:solidFill>
              </a:rPr>
              <a:t>Evite 3D</a:t>
            </a:r>
            <a:r>
              <a:rPr lang="pt-BR" dirty="0"/>
              <a:t>, porém, caso o use, prefira contornos a perspectivas, especialmente em gráficos de mapas. Perspectivas são uteis apenas quando um bom ponto de vista existe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Não use </a:t>
            </a:r>
            <a:r>
              <a:rPr lang="pt-BR" dirty="0">
                <a:solidFill>
                  <a:srgbClr val="92D050"/>
                </a:solidFill>
              </a:rPr>
              <a:t>gráficos de pizza</a:t>
            </a:r>
            <a:r>
              <a:rPr lang="pt-BR" dirty="0"/>
              <a:t>, a não ser que a soma das entidades (que não devem ser muitas) tenha um significado científico ou particular ao leitor. Serve para proporções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>
                <a:solidFill>
                  <a:srgbClr val="92D050"/>
                </a:solidFill>
              </a:rPr>
              <a:t>Legendas</a:t>
            </a:r>
            <a:r>
              <a:rPr lang="pt-BR" dirty="0"/>
              <a:t> devem seguir a ordem das variáveis e seus níveis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Use </a:t>
            </a:r>
            <a:r>
              <a:rPr lang="pt-BR" dirty="0">
                <a:solidFill>
                  <a:srgbClr val="92D050"/>
                </a:solidFill>
              </a:rPr>
              <a:t>linguagem fác</a:t>
            </a:r>
            <a:r>
              <a:rPr lang="pt-BR" dirty="0"/>
              <a:t>il nas legendas e rótulos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Legendas devem ser </a:t>
            </a:r>
            <a:r>
              <a:rPr lang="pt-BR" dirty="0" err="1">
                <a:solidFill>
                  <a:srgbClr val="92D050"/>
                </a:solidFill>
              </a:rPr>
              <a:t>auto-explicativas</a:t>
            </a:r>
            <a:endParaRPr lang="pt-BR" dirty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Tente manter ao mínimo o número de </a:t>
            </a:r>
            <a:r>
              <a:rPr lang="pt-BR" dirty="0">
                <a:solidFill>
                  <a:srgbClr val="92D050"/>
                </a:solidFill>
              </a:rPr>
              <a:t>recursos</a:t>
            </a:r>
            <a:r>
              <a:rPr lang="pt-BR" dirty="0"/>
              <a:t> usados, como cores, linhas e formas.</a:t>
            </a:r>
          </a:p>
          <a:p>
            <a:pPr marL="342900" indent="-342900">
              <a:buFont typeface="+mj-lt"/>
              <a:buAutoNum type="arabicPeriod" startAt="6"/>
            </a:pPr>
            <a:endParaRPr lang="pt-BR" dirty="0"/>
          </a:p>
          <a:p>
            <a:pPr marL="342900" indent="-342900">
              <a:buFont typeface="+mj-lt"/>
              <a:buAutoNum type="arabicPeriod" startAt="7"/>
            </a:pPr>
            <a:endParaRPr lang="pt-BR" dirty="0"/>
          </a:p>
          <a:p>
            <a:pPr marL="342900" indent="-342900">
              <a:buFont typeface="+mj-lt"/>
              <a:buAutoNum type="arabicPeriod" startAt="7"/>
            </a:pP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0417F5F-80A6-B444-97A0-E2D30EDCD3B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Good</a:t>
            </a:r>
            <a:r>
              <a:rPr lang="pt-BR" sz="1400" i="1" dirty="0"/>
              <a:t> &amp; </a:t>
            </a:r>
            <a:r>
              <a:rPr lang="pt-BR" sz="1400" i="1" dirty="0" err="1"/>
              <a:t>Hardin</a:t>
            </a:r>
            <a:r>
              <a:rPr lang="pt-BR" sz="1400" i="1" dirty="0"/>
              <a:t>, 2012)</a:t>
            </a:r>
          </a:p>
          <a:p>
            <a:pPr algn="r"/>
            <a:r>
              <a:rPr lang="pt-BR" sz="1400" i="1" dirty="0"/>
              <a:t>Common erros in </a:t>
            </a:r>
            <a:r>
              <a:rPr lang="pt-BR" sz="1400" i="1" dirty="0" err="1"/>
              <a:t>statistics</a:t>
            </a:r>
            <a:r>
              <a:rPr lang="pt-BR" sz="1400" i="1" dirty="0"/>
              <a:t> (</a:t>
            </a:r>
            <a:r>
              <a:rPr lang="pt-BR" sz="1400" i="1" dirty="0" err="1"/>
              <a:t>and</a:t>
            </a:r>
            <a:r>
              <a:rPr lang="pt-BR" sz="1400" i="1" dirty="0"/>
              <a:t> </a:t>
            </a:r>
            <a:r>
              <a:rPr lang="pt-BR" sz="1400" i="1" dirty="0" err="1"/>
              <a:t>how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avoid</a:t>
            </a:r>
            <a:r>
              <a:rPr lang="pt-BR" sz="1400" i="1" dirty="0"/>
              <a:t> </a:t>
            </a:r>
            <a:r>
              <a:rPr lang="pt-BR" sz="1400" i="1" dirty="0" err="1"/>
              <a:t>them</a:t>
            </a:r>
            <a:r>
              <a:rPr lang="pt-BR" sz="1400" i="1" dirty="0"/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A00E1F-E35D-094F-B1B1-015A9C5CB4EB}"/>
              </a:ext>
            </a:extLst>
          </p:cNvPr>
          <p:cNvSpPr txBox="1"/>
          <p:nvPr/>
        </p:nvSpPr>
        <p:spPr>
          <a:xfrm>
            <a:off x="1398311" y="1456944"/>
            <a:ext cx="954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“Mantenha simplicidade, mas ainda assim seja científico”</a:t>
            </a:r>
            <a:r>
              <a:rPr lang="pt-B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(Emmanuel </a:t>
            </a:r>
            <a:r>
              <a:rPr lang="pt-BR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Parzen</a:t>
            </a:r>
            <a:r>
              <a:rPr lang="pt-B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1990)</a:t>
            </a:r>
          </a:p>
        </p:txBody>
      </p:sp>
    </p:spTree>
    <p:extLst>
      <p:ext uri="{BB962C8B-B14F-4D97-AF65-F5344CB8AC3E}">
        <p14:creationId xmlns:p14="http://schemas.microsoft.com/office/powerpoint/2010/main" val="4810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pt-BR" dirty="0"/>
              <a:t>Cores, formas, tamanhos, linhas, transparência, separação em quadros, contornos</a:t>
            </a:r>
          </a:p>
          <a:p>
            <a:endParaRPr lang="pt-BR" dirty="0"/>
          </a:p>
          <a:p>
            <a:r>
              <a:rPr lang="pt-BR" dirty="0"/>
              <a:t>Cores podem ser excitantes, mas existem muitos problemas. </a:t>
            </a:r>
            <a:r>
              <a:rPr lang="pt-BR" dirty="0" err="1"/>
              <a:t>Ex</a:t>
            </a:r>
            <a:r>
              <a:rPr lang="pt-BR" dirty="0"/>
              <a:t>: restrições de publicação, daltonismo, impressão a cores, etc.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8CD82-FFC0-324D-850D-701ED74B42B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(Cleveland &amp; </a:t>
            </a:r>
            <a:r>
              <a:rPr lang="pt-BR" sz="1400" i="1" dirty="0" err="1"/>
              <a:t>McGill</a:t>
            </a:r>
            <a:r>
              <a:rPr lang="pt-BR" sz="1400" i="1" dirty="0"/>
              <a:t>, 1988)</a:t>
            </a:r>
          </a:p>
          <a:p>
            <a:pPr algn="r"/>
            <a:r>
              <a:rPr lang="pt-BR" sz="1400" i="1" dirty="0" err="1"/>
              <a:t>Dynamic</a:t>
            </a:r>
            <a:r>
              <a:rPr lang="pt-BR" sz="1400" i="1" dirty="0"/>
              <a:t> </a:t>
            </a:r>
            <a:r>
              <a:rPr lang="pt-BR" sz="1400" i="1" dirty="0" err="1"/>
              <a:t>graphic</a:t>
            </a:r>
            <a:r>
              <a:rPr lang="pt-BR" sz="1400" i="1" dirty="0"/>
              <a:t> </a:t>
            </a:r>
            <a:r>
              <a:rPr lang="pt-BR" sz="1400" i="1" dirty="0" err="1"/>
              <a:t>statistics</a:t>
            </a:r>
            <a:endParaRPr lang="pt-BR" sz="1400" i="1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B2D6BC1-2236-6D4F-9445-7BD63CDE9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19930"/>
              </p:ext>
            </p:extLst>
          </p:nvPr>
        </p:nvGraphicFramePr>
        <p:xfrm>
          <a:off x="6400799" y="2481304"/>
          <a:ext cx="549875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02">
                  <a:extLst>
                    <a:ext uri="{9D8B030D-6E8A-4147-A177-3AD203B41FA5}">
                      <a16:colId xmlns:a16="http://schemas.microsoft.com/office/drawing/2014/main" val="3247181435"/>
                    </a:ext>
                  </a:extLst>
                </a:gridCol>
                <a:gridCol w="3929956">
                  <a:extLst>
                    <a:ext uri="{9D8B030D-6E8A-4147-A177-3AD203B41FA5}">
                      <a16:colId xmlns:a16="http://schemas.microsoft.com/office/drawing/2014/main" val="3617150130"/>
                    </a:ext>
                  </a:extLst>
                </a:gridCol>
              </a:tblGrid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Elemento gráfico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8316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Posições numa escala em comum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62627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Posições em escalas iguais não alinhadas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93183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Distancias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14306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Ângulos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0463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Inclinações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99632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Áreas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86215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Volumes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3509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Densidades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827145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Saturações de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4158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Matiz de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7484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0D3B4D8D-5550-4642-9180-E34A5142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9125"/>
          </a:xfrm>
        </p:spPr>
        <p:txBody>
          <a:bodyPr anchor="t">
            <a:normAutofit fontScale="90000"/>
          </a:bodyPr>
          <a:lstStyle/>
          <a:p>
            <a:r>
              <a:rPr lang="pt-BR" dirty="0"/>
              <a:t>Recursos Gráficos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110942"/>
            <a:ext cx="4876800" cy="471700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categóricas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CE9E1E5-EBD0-E649-9E2C-2796F5D6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3" y="2582641"/>
            <a:ext cx="3638593" cy="367349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3347A08-4DAE-5741-A1CA-7205FF56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875" y="2582641"/>
            <a:ext cx="6243081" cy="2903759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2481A90F-696F-C145-93A0-960B7F9B6439}"/>
              </a:ext>
            </a:extLst>
          </p:cNvPr>
          <p:cNvSpPr txBox="1">
            <a:spLocks/>
          </p:cNvSpPr>
          <p:nvPr/>
        </p:nvSpPr>
        <p:spPr>
          <a:xfrm>
            <a:off x="5535891" y="2110941"/>
            <a:ext cx="4876800" cy="471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contínuas</a:t>
            </a:r>
          </a:p>
          <a:p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B0C34EA-D438-7F4B-9224-3DE0F5EAF6C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Scavetta</a:t>
            </a:r>
            <a:r>
              <a:rPr lang="pt-BR" sz="1400" i="1" dirty="0"/>
              <a:t>, 2014)</a:t>
            </a:r>
          </a:p>
          <a:p>
            <a:pPr algn="r"/>
            <a:r>
              <a:rPr lang="pt-BR" sz="1400" i="1" dirty="0"/>
              <a:t>Data </a:t>
            </a:r>
            <a:r>
              <a:rPr lang="pt-BR" sz="1400" i="1" dirty="0" err="1"/>
              <a:t>Visualization</a:t>
            </a:r>
            <a:r>
              <a:rPr lang="pt-BR" sz="1400" i="1" dirty="0"/>
              <a:t>; Science </a:t>
            </a:r>
            <a:r>
              <a:rPr lang="pt-BR" sz="1400" i="1" dirty="0" err="1"/>
              <a:t>Craft</a:t>
            </a:r>
            <a:endParaRPr lang="pt-BR" sz="1400" i="1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BF3D49-1FC5-F94D-A0A6-C7ED36BB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9125"/>
          </a:xfrm>
        </p:spPr>
        <p:txBody>
          <a:bodyPr anchor="t">
            <a:normAutofit fontScale="90000"/>
          </a:bodyPr>
          <a:lstStyle/>
          <a:p>
            <a:r>
              <a:rPr lang="pt-BR" dirty="0"/>
              <a:t>Codificando variáveis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23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E71A5EC-E96C-D14A-97C4-C2E25E012FE8}"/>
              </a:ext>
            </a:extLst>
          </p:cNvPr>
          <p:cNvSpPr/>
          <p:nvPr/>
        </p:nvSpPr>
        <p:spPr>
          <a:xfrm>
            <a:off x="5883021" y="3349395"/>
            <a:ext cx="3430269" cy="29542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536802-D718-F441-86A8-D1E7DCFB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09881"/>
          </a:xfrm>
        </p:spPr>
        <p:txBody>
          <a:bodyPr anchor="t">
            <a:normAutofit/>
          </a:bodyPr>
          <a:lstStyle/>
          <a:p>
            <a:r>
              <a:rPr lang="pt-BR" sz="2900" dirty="0"/>
              <a:t>CUIDADO com excessos!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5A73A-5F1A-6448-8B5D-D6E7826DE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441100"/>
            <a:ext cx="4876800" cy="426875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Evite plotar “lixo” (</a:t>
            </a:r>
            <a:r>
              <a:rPr lang="pt-BR" dirty="0" err="1"/>
              <a:t>chart</a:t>
            </a:r>
            <a:r>
              <a:rPr lang="pt-BR" dirty="0"/>
              <a:t> </a:t>
            </a:r>
            <a:r>
              <a:rPr lang="pt-BR" dirty="0" err="1"/>
              <a:t>junk</a:t>
            </a:r>
            <a:r>
              <a:rPr lang="pt-BR" dirty="0"/>
              <a:t>)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00CF06-59DC-6049-B7BF-5BFEE6C47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74" t="2721" r="4374" b="1755"/>
          <a:stretch/>
        </p:blipFill>
        <p:spPr>
          <a:xfrm>
            <a:off x="6117913" y="3545305"/>
            <a:ext cx="3043007" cy="2359721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4F83C98-4C12-0D49-852D-113579CA3FFB}"/>
              </a:ext>
            </a:extLst>
          </p:cNvPr>
          <p:cNvSpPr/>
          <p:nvPr/>
        </p:nvSpPr>
        <p:spPr>
          <a:xfrm>
            <a:off x="8061995" y="6303611"/>
            <a:ext cx="4130005" cy="44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/>
              <a:t>Veja: </a:t>
            </a:r>
            <a:r>
              <a:rPr lang="pt-BR" sz="1400" dirty="0" err="1"/>
              <a:t>Tufte</a:t>
            </a:r>
            <a:r>
              <a:rPr lang="pt-BR" sz="1400" dirty="0"/>
              <a:t>, 2001</a:t>
            </a:r>
          </a:p>
          <a:p>
            <a:pPr lvl="0" algn="r" defTabSz="914400">
              <a:defRPr/>
            </a:pPr>
            <a:r>
              <a:rPr lang="pt-BR" sz="1400" i="1" dirty="0"/>
              <a:t>The visual display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quantitative</a:t>
            </a:r>
            <a:r>
              <a:rPr lang="pt-BR" sz="1400" i="1" dirty="0"/>
              <a:t> </a:t>
            </a:r>
            <a:r>
              <a:rPr lang="pt-BR" sz="1400" i="1" dirty="0" err="1"/>
              <a:t>information</a:t>
            </a:r>
            <a:endParaRPr lang="pt-BR" sz="1400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CA27FD-61C9-2340-A389-02C8121B9FDD}"/>
              </a:ext>
            </a:extLst>
          </p:cNvPr>
          <p:cNvSpPr txBox="1"/>
          <p:nvPr/>
        </p:nvSpPr>
        <p:spPr>
          <a:xfrm>
            <a:off x="6198680" y="6057390"/>
            <a:ext cx="279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Fonte: </a:t>
            </a:r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gcoinc.files.wordpress.com</a:t>
            </a:r>
            <a:endParaRPr lang="pt-BR" sz="1000" dirty="0">
              <a:solidFill>
                <a:schemeClr val="bg1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4F7AD4-0489-2C4F-A80C-CA1F02ED12AF}"/>
              </a:ext>
            </a:extLst>
          </p:cNvPr>
          <p:cNvGrpSpPr/>
          <p:nvPr/>
        </p:nvGrpSpPr>
        <p:grpSpPr>
          <a:xfrm>
            <a:off x="7639416" y="445494"/>
            <a:ext cx="4039437" cy="2652829"/>
            <a:chOff x="5446207" y="2371347"/>
            <a:chExt cx="4039437" cy="265282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193BD21-FDCC-3C46-B568-6CD6FC5C3E2A}"/>
                </a:ext>
              </a:extLst>
            </p:cNvPr>
            <p:cNvSpPr/>
            <p:nvPr/>
          </p:nvSpPr>
          <p:spPr>
            <a:xfrm>
              <a:off x="5446207" y="2371347"/>
              <a:ext cx="4039437" cy="265282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2AEFF2F-D10E-8241-A4F6-AFC24E99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525" y="2560836"/>
              <a:ext cx="3606800" cy="209550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B495F30-7CBE-FD43-9AE7-3F4BDFF75EB8}"/>
                </a:ext>
              </a:extLst>
            </p:cNvPr>
            <p:cNvSpPr txBox="1"/>
            <p:nvPr/>
          </p:nvSpPr>
          <p:spPr>
            <a:xfrm>
              <a:off x="5496236" y="4777955"/>
              <a:ext cx="38618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chemeClr val="bg1"/>
                  </a:solidFill>
                </a:rPr>
                <a:t>Fonte: </a:t>
              </a:r>
              <a:r>
                <a:rPr lang="pt-BR" sz="1000" dirty="0">
                  <a:solidFill>
                    <a:schemeClr val="bg1"/>
                  </a:solidFill>
                  <a:hlinkClick r:id="rId5"/>
                </a:rPr>
                <a:t>https://www.statisticshowto.datasciencecentral.com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C78E590-93D1-7042-A89B-C86D0D4CDE96}"/>
              </a:ext>
            </a:extLst>
          </p:cNvPr>
          <p:cNvGrpSpPr/>
          <p:nvPr/>
        </p:nvGrpSpPr>
        <p:grpSpPr>
          <a:xfrm>
            <a:off x="989043" y="2128488"/>
            <a:ext cx="4130622" cy="4175123"/>
            <a:chOff x="6018213" y="2205580"/>
            <a:chExt cx="4130622" cy="417512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66C880E-1D37-2F46-B9F9-AAD3D869BEF7}"/>
                </a:ext>
              </a:extLst>
            </p:cNvPr>
            <p:cNvSpPr/>
            <p:nvPr/>
          </p:nvSpPr>
          <p:spPr>
            <a:xfrm>
              <a:off x="6018213" y="2205580"/>
              <a:ext cx="4130622" cy="417512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F467CC9-8CD3-FA4E-9DA1-C2651DAF7DDE}"/>
                </a:ext>
              </a:extLst>
            </p:cNvPr>
            <p:cNvSpPr txBox="1"/>
            <p:nvPr/>
          </p:nvSpPr>
          <p:spPr>
            <a:xfrm>
              <a:off x="6369587" y="6059908"/>
              <a:ext cx="3230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Fonte: </a:t>
              </a:r>
              <a:r>
                <a:rPr lang="pt-BR" sz="1000" dirty="0" err="1">
                  <a:solidFill>
                    <a:schemeClr val="bg1"/>
                  </a:solidFill>
                </a:rPr>
                <a:t>https</a:t>
              </a:r>
              <a:r>
                <a:rPr lang="pt-BR" sz="1000" dirty="0">
                  <a:solidFill>
                    <a:schemeClr val="bg1"/>
                  </a:solidFill>
                </a:rPr>
                <a:t>://</a:t>
              </a:r>
              <a:r>
                <a:rPr lang="pt-BR" sz="1000" dirty="0" err="1">
                  <a:solidFill>
                    <a:schemeClr val="bg1"/>
                  </a:solidFill>
                </a:rPr>
                <a:t>victordublog.files.wordpress.com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9D91967-423B-8C47-B2A3-53855C52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9587" y="2340435"/>
              <a:ext cx="3467100" cy="3644900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423F03CC-1C55-D74C-B55E-9323720C5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3752" y="3352829"/>
            <a:ext cx="2457785" cy="22208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916E47-07C9-5346-86D5-69B90E17B028}"/>
              </a:ext>
            </a:extLst>
          </p:cNvPr>
          <p:cNvSpPr txBox="1"/>
          <p:nvPr/>
        </p:nvSpPr>
        <p:spPr>
          <a:xfrm>
            <a:off x="10494335" y="3792499"/>
            <a:ext cx="74113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C00000"/>
                </a:solidFill>
              </a:rPr>
              <a:t>?</a:t>
            </a:r>
            <a:endParaRPr lang="pt-BR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171315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2DEFC-AC44-BA47-ADF2-51360358C77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900" dirty="0"/>
              <a:t>Produzindo gráficos em </a:t>
            </a:r>
            <a:r>
              <a:rPr lang="pt-BR" sz="2900" dirty="0" err="1"/>
              <a:t>R</a:t>
            </a:r>
            <a:endParaRPr lang="pt-BR" sz="29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68C8E5F-45A0-FF45-AA35-184CCB7F8CD2}"/>
              </a:ext>
            </a:extLst>
          </p:cNvPr>
          <p:cNvSpPr/>
          <p:nvPr/>
        </p:nvSpPr>
        <p:spPr>
          <a:xfrm>
            <a:off x="1244155" y="2050559"/>
            <a:ext cx="4540196" cy="442210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7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Sintaxe: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variáveis, dados , parâmetros...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1: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R</a:t>
            </a:r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 base</a:t>
            </a:r>
          </a:p>
          <a:p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plot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data=,</a:t>
            </a:r>
          </a:p>
          <a:p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main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ylab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xlab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</a:t>
            </a:r>
          </a:p>
          <a:p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pch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col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las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 ...)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2: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lattice</a:t>
            </a:r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xyplot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~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| grupo, data=)</a:t>
            </a:r>
          </a:p>
          <a:p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coplot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~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 | grupo, data=)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3: ggplot2</a:t>
            </a:r>
          </a:p>
          <a:p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aes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fill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 </a:t>
            </a:r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group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= ...), data=)</a:t>
            </a:r>
          </a:p>
          <a:p>
            <a:endParaRPr lang="pt-BR" sz="1200" dirty="0">
              <a:solidFill>
                <a:schemeClr val="bg1"/>
              </a:solidFill>
              <a:latin typeface="Monaco" pitchFamily="2" charset="77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onaco" pitchFamily="2" charset="77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Monaco" pitchFamily="2" charset="77"/>
              </a:rPr>
              <a:t>(...) + pontos + linhas + plano de fundo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793E7EA-3DA6-6C4D-AFB8-FE78C0B82EC0}"/>
              </a:ext>
            </a:extLst>
          </p:cNvPr>
          <p:cNvSpPr txBox="1">
            <a:spLocks/>
          </p:cNvSpPr>
          <p:nvPr/>
        </p:nvSpPr>
        <p:spPr>
          <a:xfrm>
            <a:off x="6414746" y="2050559"/>
            <a:ext cx="4876800" cy="44221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Recomendações:</a:t>
            </a:r>
          </a:p>
          <a:p>
            <a:r>
              <a:rPr lang="pt-BR" dirty="0">
                <a:solidFill>
                  <a:schemeClr val="tx1"/>
                </a:solidFill>
              </a:rPr>
              <a:t>Preferir o </a:t>
            </a:r>
            <a:r>
              <a:rPr lang="pt-BR" dirty="0">
                <a:solidFill>
                  <a:srgbClr val="92D050"/>
                </a:solidFill>
              </a:rPr>
              <a:t>simples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rgbClr val="92D050"/>
                </a:solidFill>
              </a:rPr>
              <a:t>Evitar redundância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sz="2100" dirty="0">
                <a:solidFill>
                  <a:schemeClr val="tx1"/>
                </a:solidFill>
              </a:rPr>
              <a:t>Usar recursos </a:t>
            </a:r>
            <a:r>
              <a:rPr lang="pt-BR" sz="2100" dirty="0">
                <a:solidFill>
                  <a:srgbClr val="92D050"/>
                </a:solidFill>
              </a:rPr>
              <a:t>sem exagero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sz="2100" dirty="0">
                <a:solidFill>
                  <a:schemeClr val="tx1"/>
                </a:solidFill>
              </a:rPr>
              <a:t>pense em gráficos como um </a:t>
            </a:r>
            <a:r>
              <a:rPr lang="pt-BR" sz="2100" dirty="0">
                <a:solidFill>
                  <a:srgbClr val="92D050"/>
                </a:solidFill>
              </a:rPr>
              <a:t>conjunto de camadas</a:t>
            </a:r>
            <a:r>
              <a:rPr lang="pt-BR" sz="2100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367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1D131-75A5-BB4B-8140-6AD2EF2D3839}"/>
              </a:ext>
            </a:extLst>
          </p:cNvPr>
          <p:cNvSpPr/>
          <p:nvPr/>
        </p:nvSpPr>
        <p:spPr>
          <a:xfrm>
            <a:off x="9752329" y="6373949"/>
            <a:ext cx="2296452" cy="44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 err="1"/>
              <a:t>Wiilkinson</a:t>
            </a:r>
            <a:r>
              <a:rPr lang="pt-BR" sz="1400" dirty="0"/>
              <a:t>, 1999</a:t>
            </a:r>
          </a:p>
          <a:p>
            <a:pPr algn="r"/>
            <a:r>
              <a:rPr lang="pt-BR" sz="1400" i="1" dirty="0"/>
              <a:t>The gramar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graphics</a:t>
            </a:r>
            <a:endParaRPr lang="pt-BR" sz="1400" i="1" dirty="0"/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92546960-F672-114C-B091-140BF8AFAF9A}"/>
              </a:ext>
            </a:extLst>
          </p:cNvPr>
          <p:cNvSpPr/>
          <p:nvPr/>
        </p:nvSpPr>
        <p:spPr>
          <a:xfrm>
            <a:off x="5207466" y="3053009"/>
            <a:ext cx="2015050" cy="761503"/>
          </a:xfrm>
          <a:prstGeom prst="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34191FA-E616-D845-A756-359F924E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05" y="1993760"/>
            <a:ext cx="3744000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39C8EE-A49A-064F-885C-F882E83B9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2" y="1755401"/>
            <a:ext cx="1872000" cy="144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5E0F06F-830E-B544-BF4F-4484A80E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51" y="1750537"/>
            <a:ext cx="1872000" cy="1440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8F00B3C-E19B-2E49-B6B1-1FFC6D440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2" y="3648028"/>
            <a:ext cx="1872000" cy="14400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5B65FA-C1FD-5840-AFFC-2D8BEF34D639}"/>
              </a:ext>
            </a:extLst>
          </p:cNvPr>
          <p:cNvSpPr txBox="1"/>
          <p:nvPr/>
        </p:nvSpPr>
        <p:spPr>
          <a:xfrm>
            <a:off x="2478568" y="3141375"/>
            <a:ext cx="38007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75000"/>
                  </a:schemeClr>
                </a:solidFill>
              </a:rPr>
              <a:t>+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B3198F2-45AA-B94A-9DEF-040FBC8F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251" y="3648028"/>
            <a:ext cx="1872000" cy="1440000"/>
          </a:xfrm>
          <a:prstGeom prst="rect">
            <a:avLst/>
          </a:prstGeom>
        </p:spPr>
      </p:pic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159B9CCC-D3B6-F947-B6D2-F29ED3172C09}"/>
              </a:ext>
            </a:extLst>
          </p:cNvPr>
          <p:cNvSpPr/>
          <p:nvPr/>
        </p:nvSpPr>
        <p:spPr>
          <a:xfrm>
            <a:off x="506627" y="5301049"/>
            <a:ext cx="4423720" cy="1072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Elementos separados: eixos, rótulos, observações, estatísticos, legendas...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9421218-4C8D-0041-BA58-67E16BF6915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900" dirty="0"/>
              <a:t>Linguagem dos gráficos</a:t>
            </a:r>
          </a:p>
        </p:txBody>
      </p:sp>
    </p:spTree>
    <p:extLst>
      <p:ext uri="{BB962C8B-B14F-4D97-AF65-F5344CB8AC3E}">
        <p14:creationId xmlns:p14="http://schemas.microsoft.com/office/powerpoint/2010/main" val="134727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9F6DDA4-AB60-2F4C-B199-A8B44EA5B398}"/>
              </a:ext>
            </a:extLst>
          </p:cNvPr>
          <p:cNvSpPr txBox="1">
            <a:spLocks/>
          </p:cNvSpPr>
          <p:nvPr/>
        </p:nvSpPr>
        <p:spPr>
          <a:xfrm>
            <a:off x="3480018" y="2666993"/>
            <a:ext cx="4533247" cy="3630709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3</a:t>
            </a:r>
          </a:p>
          <a:p>
            <a:pPr marL="0" indent="0">
              <a:buNone/>
            </a:pPr>
            <a:r>
              <a:rPr lang="pt-BR" dirty="0"/>
              <a:t>Fazendo gráficos em </a:t>
            </a:r>
            <a:r>
              <a:rPr lang="pt-BR" dirty="0" err="1"/>
              <a:t>R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86A2AACF-91BC-2E45-8373-AC736601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519" y="4111054"/>
            <a:ext cx="2444071" cy="139661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55A5FDA-5288-474F-BBA8-131DA2CE750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Visualização de dados EM </a:t>
            </a:r>
          </a:p>
          <a:p>
            <a:r>
              <a:rPr lang="pt-BR" sz="1800" b="1" dirty="0"/>
              <a:t>Tutorial  3</a:t>
            </a:r>
            <a:endParaRPr lang="pt-BR" sz="1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A1D6BD-7551-574C-ABB6-8D4C5DAB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38" y="609600"/>
            <a:ext cx="513491" cy="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9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4BE90-C54D-3C45-BD7C-CB1BFBC2845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EXERCÍCIO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11A2C-0C36-0445-AAFE-0F0DE1A6865E}"/>
              </a:ext>
            </a:extLst>
          </p:cNvPr>
          <p:cNvSpPr txBox="1">
            <a:spLocks/>
          </p:cNvSpPr>
          <p:nvPr/>
        </p:nvSpPr>
        <p:spPr>
          <a:xfrm>
            <a:off x="1141412" y="2286861"/>
            <a:ext cx="4876800" cy="3124201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dirty="0"/>
              <a:t>Escolha seus dados</a:t>
            </a:r>
            <a:endParaRPr lang="pt-BR" sz="1200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3 gráficos (</a:t>
            </a:r>
            <a:r>
              <a:rPr lang="pt-BR" dirty="0" err="1"/>
              <a:t>c</a:t>
            </a:r>
            <a:r>
              <a:rPr lang="pt-BR" dirty="0"/>
              <a:t>/ 1, 2, 3 variáveis)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Personalize os gráficos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Use variáveis de diferentes tipos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Apresente um dos gráficos em 5 min.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C6FE4B-64C0-EA4D-B17C-16838078A19C}"/>
              </a:ext>
            </a:extLst>
          </p:cNvPr>
          <p:cNvSpPr txBox="1">
            <a:spLocks/>
          </p:cNvSpPr>
          <p:nvPr/>
        </p:nvSpPr>
        <p:spPr>
          <a:xfrm>
            <a:off x="513129" y="5564950"/>
            <a:ext cx="11236419" cy="815248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rgbClr val="92D050"/>
                </a:solidFill>
              </a:rPr>
              <a:t>30-45 min. Exercício</a:t>
            </a:r>
            <a:r>
              <a:rPr lang="pt-BR" sz="1800" dirty="0"/>
              <a:t>		</a:t>
            </a:r>
            <a:r>
              <a:rPr lang="pt-BR" sz="1800" dirty="0">
                <a:solidFill>
                  <a:srgbClr val="00B0F0"/>
                </a:solidFill>
              </a:rPr>
              <a:t>90 min. Apresentações (5min. </a:t>
            </a:r>
            <a:r>
              <a:rPr lang="pt-BR" sz="1800" dirty="0" err="1">
                <a:solidFill>
                  <a:srgbClr val="00B0F0"/>
                </a:solidFill>
              </a:rPr>
              <a:t>p</a:t>
            </a:r>
            <a:r>
              <a:rPr lang="pt-BR" sz="1800" dirty="0">
                <a:solidFill>
                  <a:srgbClr val="00B0F0"/>
                </a:solidFill>
              </a:rPr>
              <a:t>/ aluno) 	</a:t>
            </a:r>
            <a:r>
              <a:rPr lang="pt-BR" sz="1800" dirty="0"/>
              <a:t>	</a:t>
            </a:r>
            <a:r>
              <a:rPr lang="pt-BR" sz="1800" dirty="0">
                <a:solidFill>
                  <a:srgbClr val="FFC000"/>
                </a:solidFill>
              </a:rPr>
              <a:t>~60 min. Discussão (3min. </a:t>
            </a:r>
            <a:r>
              <a:rPr lang="pt-BR" sz="1800" dirty="0" err="1">
                <a:solidFill>
                  <a:srgbClr val="FFC000"/>
                </a:solidFill>
              </a:rPr>
              <a:t>p</a:t>
            </a:r>
            <a:r>
              <a:rPr lang="pt-BR" sz="1800" dirty="0">
                <a:solidFill>
                  <a:srgbClr val="FFC000"/>
                </a:solidFill>
              </a:rPr>
              <a:t>/ aluno)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DA4826-195A-7D49-BE9B-9A3091FB0EAF}"/>
              </a:ext>
            </a:extLst>
          </p:cNvPr>
          <p:cNvSpPr txBox="1"/>
          <p:nvPr/>
        </p:nvSpPr>
        <p:spPr>
          <a:xfrm>
            <a:off x="7836196" y="2668488"/>
            <a:ext cx="278573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Exemplos de dados:</a:t>
            </a:r>
          </a:p>
          <a:p>
            <a:endParaRPr lang="pt-BR" sz="1600" dirty="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trees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iris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anscombe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PlantGrowth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InsectSprays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6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OrchardSprays</a:t>
            </a: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data("Orange")</a:t>
            </a: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C30F37E9-FE66-1C4D-93AE-E5BF7D85B2C9}"/>
              </a:ext>
            </a:extLst>
          </p:cNvPr>
          <p:cNvSpPr/>
          <p:nvPr/>
        </p:nvSpPr>
        <p:spPr>
          <a:xfrm>
            <a:off x="10265735" y="2318475"/>
            <a:ext cx="712381" cy="732786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77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8D0D1-7D7E-574D-9C27-D20A472DD29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</a:t>
            </a:r>
            <a:br>
              <a:rPr lang="pt-BR"/>
            </a:br>
            <a:r>
              <a:rPr lang="pt-BR" sz="2400"/>
              <a:t>(depois do workshop)  </a:t>
            </a:r>
            <a:r>
              <a:rPr lang="pt-BR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D7E2E-8E29-2446-B5CE-0348F5389BE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Expectativas atendidas ?</a:t>
            </a:r>
          </a:p>
          <a:p>
            <a:r>
              <a:rPr lang="pt-BR"/>
              <a:t>Pontos +</a:t>
            </a:r>
          </a:p>
          <a:p>
            <a:r>
              <a:rPr lang="pt-BR"/>
              <a:t>Pontos –</a:t>
            </a:r>
          </a:p>
          <a:p>
            <a:r>
              <a:rPr lang="pt-BR"/>
              <a:t>Sugestões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061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75082-0E9B-7C44-8E60-2678054DE0C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Contato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4563FD-D9DE-544D-8B42-C483EFAD1F11}"/>
              </a:ext>
            </a:extLst>
          </p:cNvPr>
          <p:cNvSpPr txBox="1">
            <a:spLocks/>
          </p:cNvSpPr>
          <p:nvPr/>
        </p:nvSpPr>
        <p:spPr>
          <a:xfrm>
            <a:off x="1141412" y="5506278"/>
            <a:ext cx="6267838" cy="99969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>
                <a:latin typeface="+mj-lt"/>
                <a:cs typeface="Al Bayan Plain" pitchFamily="2" charset="-78"/>
              </a:rPr>
              <a:t>Website:		</a:t>
            </a:r>
            <a:r>
              <a:rPr lang="pt-BR" b="1" dirty="0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Samuel-</a:t>
            </a:r>
            <a:r>
              <a:rPr lang="pt-BR" b="1" dirty="0" err="1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Carleial.Github.io</a:t>
            </a:r>
            <a:endParaRPr lang="pt-BR" b="1" dirty="0">
              <a:latin typeface="+mj-lt"/>
              <a:cs typeface="Al Bayan Plain" pitchFamily="2" charset="-78"/>
            </a:endParaRPr>
          </a:p>
          <a:p>
            <a:pPr marL="0" indent="0">
              <a:buFont typeface="Arial"/>
              <a:buNone/>
            </a:pPr>
            <a:r>
              <a:rPr lang="pt-BR" b="1" dirty="0">
                <a:latin typeface="+mj-lt"/>
                <a:cs typeface="Al Bayan Plain" pitchFamily="2" charset="-78"/>
              </a:rPr>
              <a:t>E-mail:		</a:t>
            </a:r>
            <a:r>
              <a:rPr lang="pt-BR" b="1" dirty="0" err="1">
                <a:solidFill>
                  <a:srgbClr val="FFC000"/>
                </a:solidFill>
                <a:latin typeface="Helvetica" pitchFamily="2" charset="0"/>
                <a:cs typeface="Al Bayan Plain" pitchFamily="2" charset="-78"/>
              </a:rPr>
              <a:t>Samuel.Carleial@uni-konstanz.de</a:t>
            </a:r>
            <a:endParaRPr lang="pt-BR" b="1" dirty="0">
              <a:solidFill>
                <a:srgbClr val="FFC000"/>
              </a:solidFill>
              <a:latin typeface="Helvetica" pitchFamily="2" charset="0"/>
              <a:cs typeface="Al Bayan Plain" pitchFamily="2" charset="-78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D56B78-89CC-794A-B1D1-B213747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71782"/>
            <a:ext cx="6267838" cy="3885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0F5ADAED-5081-C747-A179-02F5477E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63" y="1471782"/>
            <a:ext cx="3412827" cy="50262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3781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B719F54-589D-2444-B43D-E45ED7154DC0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41717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600" dirty="0"/>
              <a:t>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1800" i="1" dirty="0"/>
              <a:t>um guia direcionado na análise DE ESTUDOS CIENTÍFICOS EM GERAL</a:t>
            </a:r>
            <a:endParaRPr lang="pt-BR" sz="3600" i="1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621B9F2-139E-7241-9098-D2A9A9A63049}"/>
              </a:ext>
            </a:extLst>
          </p:cNvPr>
          <p:cNvSpPr txBox="1">
            <a:spLocks/>
          </p:cNvSpPr>
          <p:nvPr/>
        </p:nvSpPr>
        <p:spPr>
          <a:xfrm>
            <a:off x="1751011" y="4777381"/>
            <a:ext cx="8686801" cy="8604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/>
              <a:t>Samuel Carleial</a:t>
            </a:r>
          </a:p>
          <a:p>
            <a:pPr marL="0" indent="0" algn="r">
              <a:buNone/>
            </a:pPr>
            <a:r>
              <a:rPr lang="pt-BR"/>
              <a:t>Dezembro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65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C0CF527F-9766-D440-B10F-EE81A88F827E}"/>
              </a:ext>
            </a:extLst>
          </p:cNvPr>
          <p:cNvSpPr/>
          <p:nvPr/>
        </p:nvSpPr>
        <p:spPr>
          <a:xfrm>
            <a:off x="6504867" y="1556310"/>
            <a:ext cx="4542544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Tarde (prática)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5CE18EE-C3AD-7B4C-A5E7-4924CED62E89}"/>
              </a:ext>
            </a:extLst>
          </p:cNvPr>
          <p:cNvSpPr/>
          <p:nvPr/>
        </p:nvSpPr>
        <p:spPr>
          <a:xfrm>
            <a:off x="1141413" y="1571688"/>
            <a:ext cx="4667250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Manhã (teoria)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5ABC724-CF32-B847-90B4-D40AA5FD0EE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BB9C05B-D765-1349-A9BB-2D22EB83F79C}"/>
              </a:ext>
            </a:extLst>
          </p:cNvPr>
          <p:cNvSpPr txBox="1">
            <a:spLocks/>
          </p:cNvSpPr>
          <p:nvPr/>
        </p:nvSpPr>
        <p:spPr>
          <a:xfrm>
            <a:off x="1301750" y="2086037"/>
            <a:ext cx="4344988" cy="3414312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A análise de dados</a:t>
            </a:r>
          </a:p>
          <a:p>
            <a:pPr lvl="1"/>
            <a:r>
              <a:rPr lang="pt-BR" sz="1200" dirty="0"/>
              <a:t>Importância e estrutura</a:t>
            </a:r>
          </a:p>
          <a:p>
            <a:pPr lvl="1"/>
            <a:r>
              <a:rPr lang="pt-BR" sz="1200" dirty="0"/>
              <a:t>Desafios vs. Soluções</a:t>
            </a:r>
          </a:p>
          <a:p>
            <a:pPr marL="0" indent="0">
              <a:buFont typeface="Arial"/>
              <a:buNone/>
            </a:pPr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Sugestões a considerar</a:t>
            </a:r>
            <a:endParaRPr lang="pt-BR" sz="1400" dirty="0"/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Controle de versões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Protocolos / relatórios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Bancos de dados / repositórios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Boas maneiras ao programar sua análise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u="sng" dirty="0"/>
              <a:t>trabalho com dados e tarefas comuns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2E543998-6CFA-014F-80CF-CD92D150EFCA}"/>
              </a:ext>
            </a:extLst>
          </p:cNvPr>
          <p:cNvSpPr txBox="1">
            <a:spLocks/>
          </p:cNvSpPr>
          <p:nvPr/>
        </p:nvSpPr>
        <p:spPr>
          <a:xfrm>
            <a:off x="6662737" y="2070660"/>
            <a:ext cx="4226804" cy="3414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Visualização de dados</a:t>
            </a:r>
          </a:p>
          <a:p>
            <a:r>
              <a:rPr lang="pt-BR" sz="1200" dirty="0"/>
              <a:t>Algumas regras básicas</a:t>
            </a:r>
          </a:p>
          <a:p>
            <a:r>
              <a:rPr lang="pt-BR" sz="1200" dirty="0"/>
              <a:t>Plotando 1, 2, 3 ou múltiplas variáveis</a:t>
            </a:r>
          </a:p>
          <a:p>
            <a:r>
              <a:rPr lang="pt-BR" sz="1200" dirty="0"/>
              <a:t>Parâmetros que podem ser usados</a:t>
            </a:r>
          </a:p>
          <a:p>
            <a:r>
              <a:rPr lang="pt-BR" sz="1200" dirty="0"/>
              <a:t>Exemplos e exercícios</a:t>
            </a:r>
          </a:p>
          <a:p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Prática</a:t>
            </a:r>
          </a:p>
          <a:p>
            <a:pPr marL="0" indent="0">
              <a:buFont typeface="Arial"/>
              <a:buNone/>
            </a:pPr>
            <a:r>
              <a:rPr lang="pt-BR" sz="1400" b="1" dirty="0"/>
              <a:t>Apresentação</a:t>
            </a:r>
          </a:p>
          <a:p>
            <a:pPr marL="0" indent="0">
              <a:buFont typeface="Arial"/>
              <a:buNone/>
            </a:pPr>
            <a:r>
              <a:rPr lang="pt-BR" sz="1400" b="1" dirty="0"/>
              <a:t>Discussão</a:t>
            </a:r>
            <a:endParaRPr lang="pt-BR" sz="1400" dirty="0"/>
          </a:p>
          <a:p>
            <a:pPr marL="0" indent="0">
              <a:buFont typeface="Arial"/>
              <a:buNone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232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B78C-F7F2-4E40-B1FF-6046B9A59E7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A análise (científica) de dados </a:t>
            </a:r>
            <a:br>
              <a:rPr lang="pt-BR"/>
            </a:br>
            <a:endParaRPr lang="pt-BR" dirty="0"/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0BE18BB7-354C-3F40-9A2D-B8EBCD5CE5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380156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F7D3BF8-F8A7-3E4F-8E72-29097EAB112D}"/>
              </a:ext>
            </a:extLst>
          </p:cNvPr>
          <p:cNvSpPr/>
          <p:nvPr/>
        </p:nvSpPr>
        <p:spPr>
          <a:xfrm>
            <a:off x="2919470" y="2634867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0070C0"/>
                </a:solidFill>
              </a:rPr>
              <a:t>aquisição | controle | armazenamento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36E69E-EDAE-934D-814D-CEC1B4DC9D13}"/>
              </a:ext>
            </a:extLst>
          </p:cNvPr>
          <p:cNvSpPr/>
          <p:nvPr/>
        </p:nvSpPr>
        <p:spPr>
          <a:xfrm>
            <a:off x="2919468" y="3625466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00B050"/>
                </a:solidFill>
              </a:rPr>
              <a:t>manipulação | controle | teste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266A79D-C3A4-2A44-9BBE-C9EE0251D5D3}"/>
              </a:ext>
            </a:extLst>
          </p:cNvPr>
          <p:cNvSpPr/>
          <p:nvPr/>
        </p:nvSpPr>
        <p:spPr>
          <a:xfrm>
            <a:off x="2919469" y="4616065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7030A0"/>
                </a:solidFill>
              </a:rPr>
              <a:t>interpretação | publicação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E2718-2951-A44B-8015-ABE86916245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Good</a:t>
            </a:r>
            <a:r>
              <a:rPr lang="pt-BR" sz="1400" i="1" dirty="0"/>
              <a:t> &amp; </a:t>
            </a:r>
            <a:r>
              <a:rPr lang="pt-BR" sz="1400" i="1" dirty="0" err="1"/>
              <a:t>Hardin</a:t>
            </a:r>
            <a:r>
              <a:rPr lang="pt-BR" sz="1400" i="1" dirty="0"/>
              <a:t>, 2012)</a:t>
            </a:r>
          </a:p>
          <a:p>
            <a:pPr algn="r"/>
            <a:r>
              <a:rPr lang="pt-BR" sz="1400" i="1" dirty="0"/>
              <a:t>Common erros in </a:t>
            </a:r>
            <a:r>
              <a:rPr lang="pt-BR" sz="1400" i="1" dirty="0" err="1"/>
              <a:t>statistics</a:t>
            </a:r>
            <a:r>
              <a:rPr lang="pt-BR" sz="1400" i="1" dirty="0"/>
              <a:t> (</a:t>
            </a:r>
            <a:r>
              <a:rPr lang="pt-BR" sz="1400" i="1" dirty="0" err="1"/>
              <a:t>and</a:t>
            </a:r>
            <a:r>
              <a:rPr lang="pt-BR" sz="1400" i="1" dirty="0"/>
              <a:t> </a:t>
            </a:r>
            <a:r>
              <a:rPr lang="pt-BR" sz="1400" i="1" dirty="0" err="1"/>
              <a:t>how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avoid</a:t>
            </a:r>
            <a:r>
              <a:rPr lang="pt-BR" sz="1400" i="1" dirty="0"/>
              <a:t> </a:t>
            </a:r>
            <a:r>
              <a:rPr lang="pt-BR" sz="1400" i="1" dirty="0" err="1"/>
              <a:t>them</a:t>
            </a:r>
            <a:r>
              <a:rPr lang="pt-BR" sz="1400" i="1" dirty="0"/>
              <a:t>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58E875-9C35-FF4C-8457-1CF7C99FDC3D}"/>
              </a:ext>
            </a:extLst>
          </p:cNvPr>
          <p:cNvGrpSpPr/>
          <p:nvPr/>
        </p:nvGrpSpPr>
        <p:grpSpPr>
          <a:xfrm>
            <a:off x="1435161" y="1672120"/>
            <a:ext cx="1223612" cy="1144522"/>
            <a:chOff x="289892" y="2686"/>
            <a:chExt cx="1223612" cy="1144522"/>
          </a:xfrm>
          <a:noFill/>
        </p:grpSpPr>
        <p:sp>
          <p:nvSpPr>
            <p:cNvPr id="9" name="Divisa 8">
              <a:extLst>
                <a:ext uri="{FF2B5EF4-FFF2-40B4-BE49-F238E27FC236}">
                  <a16:creationId xmlns:a16="http://schemas.microsoft.com/office/drawing/2014/main" id="{97242BAC-52FC-E04D-AA83-E8AA928B9AFF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Divisa 4">
              <a:extLst>
                <a:ext uri="{FF2B5EF4-FFF2-40B4-BE49-F238E27FC236}">
                  <a16:creationId xmlns:a16="http://schemas.microsoft.com/office/drawing/2014/main" id="{CED0D2DD-B338-2446-989C-DBF9CB4CDEC1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/>
                <a:t>desenho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AAF008-3511-634C-8D51-35F807B84D46}"/>
              </a:ext>
            </a:extLst>
          </p:cNvPr>
          <p:cNvGrpSpPr/>
          <p:nvPr/>
        </p:nvGrpSpPr>
        <p:grpSpPr>
          <a:xfrm>
            <a:off x="1435161" y="5605144"/>
            <a:ext cx="1223612" cy="1144522"/>
            <a:chOff x="289892" y="2686"/>
            <a:chExt cx="1223612" cy="1144522"/>
          </a:xfrm>
          <a:noFill/>
        </p:grpSpPr>
        <p:sp>
          <p:nvSpPr>
            <p:cNvPr id="12" name="Divisa 11">
              <a:extLst>
                <a:ext uri="{FF2B5EF4-FFF2-40B4-BE49-F238E27FC236}">
                  <a16:creationId xmlns:a16="http://schemas.microsoft.com/office/drawing/2014/main" id="{07EB8988-0143-364A-BE6F-5BF28D2B894A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Divisa 4">
              <a:extLst>
                <a:ext uri="{FF2B5EF4-FFF2-40B4-BE49-F238E27FC236}">
                  <a16:creationId xmlns:a16="http://schemas.microsoft.com/office/drawing/2014/main" id="{6CDC4766-C60D-6B47-8805-A30F8AA76AEC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/>
                <a:t>publicação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0C9DFC-BD82-8A44-9BFE-32A86688E921}"/>
              </a:ext>
            </a:extLst>
          </p:cNvPr>
          <p:cNvGrpSpPr/>
          <p:nvPr/>
        </p:nvGrpSpPr>
        <p:grpSpPr>
          <a:xfrm>
            <a:off x="2952149" y="2340349"/>
            <a:ext cx="3204255" cy="3388859"/>
            <a:chOff x="4182472" y="6299807"/>
            <a:chExt cx="3204255" cy="3388859"/>
          </a:xfrm>
        </p:grpSpPr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C70AF53B-FB35-9D4E-8885-25AE812EEE8E}"/>
                </a:ext>
              </a:extLst>
            </p:cNvPr>
            <p:cNvSpPr/>
            <p:nvPr/>
          </p:nvSpPr>
          <p:spPr>
            <a:xfrm>
              <a:off x="4486475" y="6299807"/>
              <a:ext cx="2596250" cy="338436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16" name="Gráfico 15">
              <a:extLst>
                <a:ext uri="{FF2B5EF4-FFF2-40B4-BE49-F238E27FC236}">
                  <a16:creationId xmlns:a16="http://schemas.microsoft.com/office/drawing/2014/main" id="{E4BBA437-0896-BA42-8498-E26F10079F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0336158"/>
                </p:ext>
              </p:extLst>
            </p:nvPr>
          </p:nvGraphicFramePr>
          <p:xfrm>
            <a:off x="4182472" y="6299807"/>
            <a:ext cx="3204255" cy="3388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64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66CA7-E618-3E46-9D3A-9B7F3E7F4C6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passo a passo na análise de dados</a:t>
            </a:r>
          </a:p>
          <a:p>
            <a:r>
              <a:rPr lang="pt-BR" sz="1800" dirty="0"/>
              <a:t>Metodologia científica</a:t>
            </a:r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C5B572EC-2264-B044-A53B-A142F5540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45078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8F1A221-DE92-D34F-93C0-AAA836073B03}"/>
              </a:ext>
            </a:extLst>
          </p:cNvPr>
          <p:cNvSpPr txBox="1"/>
          <p:nvPr/>
        </p:nvSpPr>
        <p:spPr>
          <a:xfrm>
            <a:off x="7693892" y="6604084"/>
            <a:ext cx="4479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tx1">
                    <a:lumMod val="75000"/>
                  </a:schemeClr>
                </a:solidFill>
              </a:rPr>
              <a:t>Ilustrações por Freepik em </a:t>
            </a:r>
            <a:r>
              <a:rPr lang="pt-BR" sz="10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0BF1059-C5DF-C847-8592-8FBA651741BA}"/>
              </a:ext>
            </a:extLst>
          </p:cNvPr>
          <p:cNvGrpSpPr/>
          <p:nvPr/>
        </p:nvGrpSpPr>
        <p:grpSpPr>
          <a:xfrm>
            <a:off x="3183441" y="5486400"/>
            <a:ext cx="3728460" cy="845453"/>
            <a:chOff x="3183441" y="5486400"/>
            <a:chExt cx="3728460" cy="845453"/>
          </a:xfrm>
        </p:grpSpPr>
        <p:sp>
          <p:nvSpPr>
            <p:cNvPr id="6" name="Seta em Curva para Cima 5">
              <a:extLst>
                <a:ext uri="{FF2B5EF4-FFF2-40B4-BE49-F238E27FC236}">
                  <a16:creationId xmlns:a16="http://schemas.microsoft.com/office/drawing/2014/main" id="{BD1F162B-D19E-2645-BAC1-1B8D2B1B13EB}"/>
                </a:ext>
              </a:extLst>
            </p:cNvPr>
            <p:cNvSpPr/>
            <p:nvPr/>
          </p:nvSpPr>
          <p:spPr>
            <a:xfrm flipH="1">
              <a:off x="3962399" y="5486400"/>
              <a:ext cx="2170545" cy="584799"/>
            </a:xfrm>
            <a:prstGeom prst="curvedUp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4EE450-B058-C145-83F0-99B00D2EDDE7}"/>
                </a:ext>
              </a:extLst>
            </p:cNvPr>
            <p:cNvSpPr txBox="1"/>
            <p:nvPr/>
          </p:nvSpPr>
          <p:spPr>
            <a:xfrm>
              <a:off x="3183441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medidas apresentam erros/inconsistências ?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E652CC-D563-EB47-BC6D-EC97D073E2A0}"/>
              </a:ext>
            </a:extLst>
          </p:cNvPr>
          <p:cNvGrpSpPr/>
          <p:nvPr/>
        </p:nvGrpSpPr>
        <p:grpSpPr>
          <a:xfrm>
            <a:off x="6206835" y="5498544"/>
            <a:ext cx="4262944" cy="833309"/>
            <a:chOff x="6206835" y="5498544"/>
            <a:chExt cx="4262944" cy="83330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E9A6D91-44C7-2B46-9921-8461507E40F1}"/>
                </a:ext>
              </a:extLst>
            </p:cNvPr>
            <p:cNvSpPr txBox="1"/>
            <p:nvPr/>
          </p:nvSpPr>
          <p:spPr>
            <a:xfrm>
              <a:off x="6513513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Insights / novas perguntas surgem ?</a:t>
              </a:r>
            </a:p>
          </p:txBody>
        </p:sp>
        <p:sp>
          <p:nvSpPr>
            <p:cNvPr id="10" name="Seta em Curva para Cima 9">
              <a:extLst>
                <a:ext uri="{FF2B5EF4-FFF2-40B4-BE49-F238E27FC236}">
                  <a16:creationId xmlns:a16="http://schemas.microsoft.com/office/drawing/2014/main" id="{DDEEDA9D-7482-7E46-AF9E-440992FF8B4C}"/>
                </a:ext>
              </a:extLst>
            </p:cNvPr>
            <p:cNvSpPr/>
            <p:nvPr/>
          </p:nvSpPr>
          <p:spPr>
            <a:xfrm flipH="1">
              <a:off x="6206835" y="5498544"/>
              <a:ext cx="4262944" cy="572655"/>
            </a:xfrm>
            <a:prstGeom prst="curved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1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68937-0E61-0E41-A67D-751D812D66F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Quais </a:t>
            </a:r>
            <a:r>
              <a:rPr lang="pt-BR" b="1"/>
              <a:t>desafios</a:t>
            </a:r>
            <a:r>
              <a:rPr lang="pt-BR"/>
              <a:t> </a:t>
            </a:r>
            <a:br>
              <a:rPr lang="pt-BR"/>
            </a:br>
            <a:r>
              <a:rPr lang="pt-BR"/>
              <a:t>surgem nas análises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4E02A-82BB-484F-93EC-1B258F49AC2C}"/>
              </a:ext>
            </a:extLst>
          </p:cNvPr>
          <p:cNvSpPr txBox="1">
            <a:spLocks/>
          </p:cNvSpPr>
          <p:nvPr/>
        </p:nvSpPr>
        <p:spPr>
          <a:xfrm>
            <a:off x="1141413" y="2338231"/>
            <a:ext cx="9905998" cy="386112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Font typeface="Arial"/>
              <a:buNone/>
            </a:pPr>
            <a:r>
              <a:rPr lang="pt-BR" dirty="0">
                <a:solidFill>
                  <a:srgbClr val="FFC000"/>
                </a:solidFill>
              </a:rPr>
              <a:t>erros sistemáticos e aleatórios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Font typeface="Arial"/>
              <a:buNone/>
            </a:pPr>
            <a:r>
              <a:rPr lang="pt-BR" dirty="0">
                <a:solidFill>
                  <a:srgbClr val="FFC000"/>
                </a:solidFill>
              </a:rPr>
              <a:t>refazer os resultados consistentemente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Font typeface="Arial"/>
              <a:buNone/>
            </a:pPr>
            <a:r>
              <a:rPr lang="pt-BR" dirty="0" err="1">
                <a:solidFill>
                  <a:srgbClr val="FFC000"/>
                </a:solidFill>
              </a:rPr>
              <a:t>c</a:t>
            </a:r>
            <a:r>
              <a:rPr lang="pt-BR" dirty="0">
                <a:solidFill>
                  <a:srgbClr val="FFC000"/>
                </a:solidFill>
              </a:rPr>
              <a:t>, </a:t>
            </a:r>
            <a:r>
              <a:rPr lang="pt-BR" dirty="0" err="1">
                <a:solidFill>
                  <a:srgbClr val="FFC000"/>
                </a:solidFill>
              </a:rPr>
              <a:t>c</a:t>
            </a:r>
            <a:r>
              <a:rPr lang="pt-BR" dirty="0">
                <a:solidFill>
                  <a:srgbClr val="FFC000"/>
                </a:solidFill>
              </a:rPr>
              <a:t>++, </a:t>
            </a:r>
            <a:r>
              <a:rPr lang="pt-BR" dirty="0" err="1">
                <a:solidFill>
                  <a:srgbClr val="FFC000"/>
                </a:solidFill>
              </a:rPr>
              <a:t>java</a:t>
            </a:r>
            <a:r>
              <a:rPr lang="pt-BR" dirty="0">
                <a:solidFill>
                  <a:srgbClr val="FFC000"/>
                </a:solidFill>
              </a:rPr>
              <a:t>, Ruby, go, </a:t>
            </a:r>
            <a:r>
              <a:rPr lang="pt-BR" dirty="0" err="1">
                <a:solidFill>
                  <a:srgbClr val="FFC000"/>
                </a:solidFill>
              </a:rPr>
              <a:t>Rust</a:t>
            </a:r>
            <a:r>
              <a:rPr lang="pt-BR" dirty="0">
                <a:solidFill>
                  <a:srgbClr val="FFC000"/>
                </a:solidFill>
              </a:rPr>
              <a:t>, </a:t>
            </a:r>
            <a:r>
              <a:rPr lang="pt-BR" dirty="0" err="1">
                <a:solidFill>
                  <a:srgbClr val="FFC000"/>
                </a:solidFill>
              </a:rPr>
              <a:t>haskel</a:t>
            </a:r>
            <a:r>
              <a:rPr lang="pt-BR" dirty="0">
                <a:solidFill>
                  <a:srgbClr val="FFC000"/>
                </a:solidFill>
              </a:rPr>
              <a:t>, </a:t>
            </a:r>
            <a:r>
              <a:rPr lang="pt-BR" dirty="0" err="1">
                <a:solidFill>
                  <a:srgbClr val="FFC000"/>
                </a:solidFill>
              </a:rPr>
              <a:t>python</a:t>
            </a:r>
            <a:r>
              <a:rPr lang="pt-BR" dirty="0">
                <a:solidFill>
                  <a:srgbClr val="FFC000"/>
                </a:solidFill>
              </a:rPr>
              <a:t>, </a:t>
            </a:r>
            <a:r>
              <a:rPr lang="pt-BR" dirty="0" err="1">
                <a:solidFill>
                  <a:srgbClr val="FFC000"/>
                </a:solidFill>
              </a:rPr>
              <a:t>perl</a:t>
            </a:r>
            <a:r>
              <a:rPr lang="pt-BR" dirty="0">
                <a:solidFill>
                  <a:srgbClr val="FFC000"/>
                </a:solidFill>
              </a:rPr>
              <a:t>, ...................... </a:t>
            </a:r>
            <a:endParaRPr lang="pt-BR" b="1" dirty="0">
              <a:solidFill>
                <a:srgbClr val="FFC000"/>
              </a:solidFill>
            </a:endParaRPr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Font typeface="Arial"/>
              <a:buNone/>
            </a:pPr>
            <a:r>
              <a:rPr lang="pt-BR" dirty="0">
                <a:solidFill>
                  <a:srgbClr val="FFC000"/>
                </a:solidFill>
              </a:rPr>
              <a:t>Linux vs. Windows; SPSS vs. R...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C7902A-BD4F-7549-B6BC-4C1875BE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396" y="4682531"/>
            <a:ext cx="401934" cy="3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12796</TotalTime>
  <Words>2592</Words>
  <Application>Microsoft Macintosh PowerPoint</Application>
  <PresentationFormat>Widescreen</PresentationFormat>
  <Paragraphs>1228</Paragraphs>
  <Slides>45</Slides>
  <Notes>8</Notes>
  <HiddenSlides>3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Arial Unicode MS</vt:lpstr>
      <vt:lpstr>Al Bayan Plain</vt:lpstr>
      <vt:lpstr>Arial</vt:lpstr>
      <vt:lpstr>Calibri</vt:lpstr>
      <vt:lpstr>Century Gothic</vt:lpstr>
      <vt:lpstr>Courier</vt:lpstr>
      <vt:lpstr>Helvetica</vt:lpstr>
      <vt:lpstr>Monaco</vt:lpstr>
      <vt:lpstr>Oriya MN</vt:lpstr>
      <vt:lpstr>Wingdings</vt:lpstr>
      <vt:lpstr>Malha</vt:lpstr>
      <vt:lpstr>Análise de dados em       uma abordagem prática para análise, visualização e modelagem</vt:lpstr>
      <vt:lpstr>Apresentação do PowerPoint</vt:lpstr>
      <vt:lpstr>Apresentação do PowerPoint</vt:lpstr>
      <vt:lpstr>PARTE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trabalhando com dados Formato da tabela </vt:lpstr>
      <vt:lpstr>Apresentação do PowerPoint</vt:lpstr>
      <vt:lpstr>Apresentação do PowerPoint</vt:lpstr>
      <vt:lpstr>Apresentação do PowerPoint</vt:lpstr>
      <vt:lpstr>Apresentação do PowerPoint</vt:lpstr>
      <vt:lpstr>PARTE 2</vt:lpstr>
      <vt:lpstr>Apresentação do PowerPoint</vt:lpstr>
      <vt:lpstr>Apresentação do PowerPoint</vt:lpstr>
      <vt:lpstr>Regras básicas  </vt:lpstr>
      <vt:lpstr>Recursos Gráficos  </vt:lpstr>
      <vt:lpstr>Codificando variáveis  </vt:lpstr>
      <vt:lpstr>CUIDADO com excessos!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SamuelCarleial</dc:creator>
  <cp:lastModifiedBy>SamuelCarleial</cp:lastModifiedBy>
  <cp:revision>97</cp:revision>
  <dcterms:created xsi:type="dcterms:W3CDTF">2019-10-29T13:46:14Z</dcterms:created>
  <dcterms:modified xsi:type="dcterms:W3CDTF">2019-12-18T20:53:01Z</dcterms:modified>
</cp:coreProperties>
</file>